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4"/>
  </p:notesMasterIdLst>
  <p:handoutMasterIdLst>
    <p:handoutMasterId r:id="rId65"/>
  </p:handoutMasterIdLst>
  <p:sldIdLst>
    <p:sldId id="4475" r:id="rId5"/>
    <p:sldId id="4623" r:id="rId6"/>
    <p:sldId id="4512" r:id="rId7"/>
    <p:sldId id="289" r:id="rId8"/>
    <p:sldId id="4580" r:id="rId9"/>
    <p:sldId id="4699" r:id="rId10"/>
    <p:sldId id="4584" r:id="rId11"/>
    <p:sldId id="4579" r:id="rId12"/>
    <p:sldId id="4585" r:id="rId13"/>
    <p:sldId id="4581" r:id="rId14"/>
    <p:sldId id="4562" r:id="rId15"/>
    <p:sldId id="4582" r:id="rId16"/>
    <p:sldId id="4563" r:id="rId17"/>
    <p:sldId id="4564" r:id="rId18"/>
    <p:sldId id="4583" r:id="rId19"/>
    <p:sldId id="4574" r:id="rId20"/>
    <p:sldId id="4632" r:id="rId21"/>
    <p:sldId id="4588" r:id="rId22"/>
    <p:sldId id="4590" r:id="rId23"/>
    <p:sldId id="4589" r:id="rId24"/>
    <p:sldId id="4633" r:id="rId25"/>
    <p:sldId id="4592" r:id="rId26"/>
    <p:sldId id="4591" r:id="rId27"/>
    <p:sldId id="4593" r:id="rId28"/>
    <p:sldId id="4594" r:id="rId29"/>
    <p:sldId id="4624" r:id="rId30"/>
    <p:sldId id="4628" r:id="rId31"/>
    <p:sldId id="4617" r:id="rId32"/>
    <p:sldId id="4640" r:id="rId33"/>
    <p:sldId id="4595" r:id="rId34"/>
    <p:sldId id="4634" r:id="rId35"/>
    <p:sldId id="4618" r:id="rId36"/>
    <p:sldId id="4626" r:id="rId37"/>
    <p:sldId id="4627" r:id="rId38"/>
    <p:sldId id="4636" r:id="rId39"/>
    <p:sldId id="4629" r:id="rId40"/>
    <p:sldId id="4637" r:id="rId41"/>
    <p:sldId id="4598" r:id="rId42"/>
    <p:sldId id="4599" r:id="rId43"/>
    <p:sldId id="4601" r:id="rId44"/>
    <p:sldId id="4602" r:id="rId45"/>
    <p:sldId id="4600" r:id="rId46"/>
    <p:sldId id="4641" r:id="rId47"/>
    <p:sldId id="4619" r:id="rId48"/>
    <p:sldId id="4569" r:id="rId49"/>
    <p:sldId id="4648" r:id="rId50"/>
    <p:sldId id="4647" r:id="rId51"/>
    <p:sldId id="4649" r:id="rId52"/>
    <p:sldId id="4651" r:id="rId53"/>
    <p:sldId id="4650" r:id="rId54"/>
    <p:sldId id="4652" r:id="rId55"/>
    <p:sldId id="4570" r:id="rId56"/>
    <p:sldId id="4571" r:id="rId57"/>
    <p:sldId id="4700" r:id="rId58"/>
    <p:sldId id="4586" r:id="rId59"/>
    <p:sldId id="4603" r:id="rId60"/>
    <p:sldId id="4698" r:id="rId61"/>
    <p:sldId id="4620" r:id="rId62"/>
    <p:sldId id="4697" r:id="rId63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  <a:srgbClr val="990033"/>
    <a:srgbClr val="C00000"/>
    <a:srgbClr val="EBF7FF"/>
    <a:srgbClr val="CCFFCC"/>
    <a:srgbClr val="CCECFF"/>
    <a:srgbClr val="CCCCFF"/>
    <a:srgbClr val="000000"/>
    <a:srgbClr val="5F5F5F"/>
    <a:srgbClr val="F2FA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502" autoAdjust="0"/>
  </p:normalViewPr>
  <p:slideViewPr>
    <p:cSldViewPr snapToGrid="0">
      <p:cViewPr varScale="1">
        <p:scale>
          <a:sx n="77" d="100"/>
          <a:sy n="77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4/12/2023 8:36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4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32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333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1" r:id="rId3"/>
    <p:sldLayoutId id="2147484572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aka.ms/MultiLanguageReportGuidance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MultiLanguageReportLab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aka.ms/MultiLanguageReportVide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727467"/>
            <a:ext cx="11053773" cy="11695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Presentation for Partner Voice – April 12, 2023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Building Multi-language Reports for Power BI in 2023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7033-6BC0-B008-71ED-4B33BB07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Dates and Numbers with Current User Locale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099A7-4248-8741-7369-110F1E83A8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Power BI visuals inspect locale of current user when formatting numbers and dates</a:t>
            </a:r>
          </a:p>
          <a:p>
            <a:pPr lvl="1"/>
            <a:r>
              <a:rPr lang="en-US" dirty="0"/>
              <a:t>In most cases, visual will display values with correct formatting for current user’s locale</a:t>
            </a:r>
          </a:p>
          <a:p>
            <a:pPr lvl="1"/>
            <a:r>
              <a:rPr lang="en-US" dirty="0"/>
              <a:t>Make sure you use column and measure format strings that support regional formatting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Example of </a:t>
            </a:r>
            <a:r>
              <a:rPr lang="en-US" sz="1800" b="1" dirty="0">
                <a:solidFill>
                  <a:srgbClr val="990033"/>
                </a:solidFill>
              </a:rPr>
              <a:t>Short Date</a:t>
            </a:r>
            <a:r>
              <a:rPr lang="en-US" dirty="0"/>
              <a:t> format string across different locales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597E3-E1C0-3764-2CFC-1963D084A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30" y="2438218"/>
            <a:ext cx="2762238" cy="1523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EF1867A-1BEB-3BC7-29C1-8640850CF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825370"/>
              </p:ext>
            </p:extLst>
          </p:nvPr>
        </p:nvGraphicFramePr>
        <p:xfrm>
          <a:off x="1344885" y="4544303"/>
          <a:ext cx="2672454" cy="169577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24345">
                  <a:extLst>
                    <a:ext uri="{9D8B030D-6E8A-4147-A177-3AD203B41FA5}">
                      <a16:colId xmlns:a16="http://schemas.microsoft.com/office/drawing/2014/main" val="2144490808"/>
                    </a:ext>
                  </a:extLst>
                </a:gridCol>
                <a:gridCol w="1648109">
                  <a:extLst>
                    <a:ext uri="{9D8B030D-6E8A-4147-A177-3AD203B41FA5}">
                      <a16:colId xmlns:a16="http://schemas.microsoft.com/office/drawing/2014/main" val="3642444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en-US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12/31/2022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4243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en-GB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31/12/2022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435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pt-PT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31-12-2022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11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de-DE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31.12.2022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855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ja-JP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2022/12/31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657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59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E8BA-E312-D5F1-D42F-69CB4FCA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Three Types of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05C0-8DD2-9111-DB48-1ADC627FA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b="1" dirty="0">
                <a:solidFill>
                  <a:srgbClr val="990033"/>
                </a:solidFill>
              </a:rPr>
              <a:t>Metadata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dataset object names such as tables, columns and measures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Report label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literal string values used in report</a:t>
            </a:r>
          </a:p>
          <a:p>
            <a:pPr lvl="1"/>
            <a:r>
              <a:rPr lang="en-US" dirty="0"/>
              <a:t>Provides localized text for report titles, section headings, button captions, etc.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Data Translations</a:t>
            </a:r>
            <a:r>
              <a:rPr lang="en-US" sz="2000" b="1" dirty="0"/>
              <a:t> </a:t>
            </a:r>
            <a:r>
              <a:rPr lang="en-US" sz="2000" dirty="0"/>
              <a:t>(sometimes required)</a:t>
            </a:r>
            <a:endParaRPr lang="en-US" dirty="0"/>
          </a:p>
          <a:p>
            <a:pPr lvl="1"/>
            <a:r>
              <a:rPr lang="en-US" dirty="0"/>
              <a:t>Translations of text-based column values in the rows of underlying data being analyzed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61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5122-E694-3872-3C66-4D26CAD8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 for Columns and Measure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887CD-DA02-AA16-AB3A-6D223AD22C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70783"/>
          </a:xfrm>
        </p:spPr>
        <p:txBody>
          <a:bodyPr/>
          <a:lstStyle/>
          <a:p>
            <a:r>
              <a:rPr lang="en-US" dirty="0"/>
              <a:t>Metadata translations provide localized values for dataset object names</a:t>
            </a:r>
          </a:p>
          <a:p>
            <a:pPr lvl="1"/>
            <a:r>
              <a:rPr lang="en-US" dirty="0"/>
              <a:t>Metadata translations provide translated names for columns in a table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Metadata translations provide translated names for measures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Metadata translations are the easiest to create, manage and integrate into Power BI report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BA1C0-E536-5E7D-6923-4E7B434998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9" y="4555841"/>
            <a:ext cx="10081413" cy="72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DE23B-C462-7BF7-048C-85B8E4750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96" y="2027509"/>
            <a:ext cx="10246848" cy="1848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425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7290-B7E3-0ED9-7882-8F176880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Label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81CC-C054-C8F8-9D94-16331134F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Report label translations provide localized values for text elements on report </a:t>
            </a:r>
          </a:p>
          <a:p>
            <a:pPr lvl="1"/>
            <a:r>
              <a:rPr lang="en-US" dirty="0"/>
              <a:t>Specifically for text elements not directly associated with a dataset object</a:t>
            </a:r>
          </a:p>
          <a:p>
            <a:pPr lvl="1"/>
            <a:r>
              <a:rPr lang="en-US" dirty="0"/>
              <a:t>Examples include the report title, section headings and button captions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Power BI provides no direct feature support for report labels translations</a:t>
            </a:r>
          </a:p>
          <a:p>
            <a:pPr lvl="1"/>
            <a:r>
              <a:rPr lang="en-US" dirty="0"/>
              <a:t>Best practice to implement report label translations by using </a:t>
            </a:r>
            <a:r>
              <a:rPr lang="en-US" sz="16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in dynamic measures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1F054-7B99-D4AB-B890-6252B04E2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275" y="2432568"/>
            <a:ext cx="10244629" cy="163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ABFEA5-8C6C-1BC9-CD3A-8CA52732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275" y="5277509"/>
            <a:ext cx="4009327" cy="13957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8630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79F8-D7A3-CC79-001C-787E5D09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ED5EA-5082-56D4-2ADD-0506C6C6B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86008"/>
          </a:xfrm>
        </p:spPr>
        <p:txBody>
          <a:bodyPr/>
          <a:lstStyle/>
          <a:p>
            <a:r>
              <a:rPr lang="en-US" dirty="0"/>
              <a:t>Data translations used to localize text values from underlying rows of data</a:t>
            </a:r>
          </a:p>
          <a:p>
            <a:pPr lvl="1"/>
            <a:r>
              <a:rPr lang="en-US" dirty="0"/>
              <a:t>Examples in the live demo include translated names for products, categories and countries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Data translations require the most effort to implement</a:t>
            </a:r>
          </a:p>
          <a:p>
            <a:pPr lvl="1"/>
            <a:r>
              <a:rPr lang="en-US" dirty="0"/>
              <a:t>It’s a best practice to implement data translations using the new Field Parameter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D6D37-B664-0377-6214-002B05EC8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9" y="2117593"/>
            <a:ext cx="3392555" cy="151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CE0E4-C104-186A-2821-A26170D397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07" y="2062632"/>
            <a:ext cx="7157479" cy="170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6CED33-ACD9-79EB-41F9-06BCB6C8175A}"/>
              </a:ext>
            </a:extLst>
          </p:cNvPr>
          <p:cNvGrpSpPr/>
          <p:nvPr/>
        </p:nvGrpSpPr>
        <p:grpSpPr>
          <a:xfrm>
            <a:off x="1210353" y="3930152"/>
            <a:ext cx="6850379" cy="1153380"/>
            <a:chOff x="1226821" y="5507953"/>
            <a:chExt cx="7494393" cy="12618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CFCE72-89BB-77AE-320F-1D4333057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1" y="6298034"/>
              <a:ext cx="7492180" cy="4717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A19249-2E2E-C086-C6D8-E1434563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8530" y="5507953"/>
              <a:ext cx="7462684" cy="442507"/>
            </a:xfrm>
            <a:prstGeom prst="rect">
              <a:avLst/>
            </a:prstGeom>
          </p:spPr>
        </p:pic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FA61049D-ACA8-658A-5863-3994918510BA}"/>
                </a:ext>
              </a:extLst>
            </p:cNvPr>
            <p:cNvSpPr/>
            <p:nvPr/>
          </p:nvSpPr>
          <p:spPr bwMode="auto">
            <a:xfrm>
              <a:off x="199806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79C350DF-E5C6-D77F-36B2-86CAE3AD1164}"/>
                </a:ext>
              </a:extLst>
            </p:cNvPr>
            <p:cNvSpPr/>
            <p:nvPr/>
          </p:nvSpPr>
          <p:spPr bwMode="auto">
            <a:xfrm>
              <a:off x="778164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D4BA223-2360-57BB-1143-81E7FA67C0BB}"/>
                </a:ext>
              </a:extLst>
            </p:cNvPr>
            <p:cNvSpPr/>
            <p:nvPr/>
          </p:nvSpPr>
          <p:spPr bwMode="auto">
            <a:xfrm>
              <a:off x="4543141" y="599015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738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2410-1E70-AC52-7F69-557E0338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Dataset and Report in PBIX Project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A82BE-0F1C-8EEC-6058-EE9187175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70728"/>
          </a:xfrm>
        </p:spPr>
        <p:txBody>
          <a:bodyPr/>
          <a:lstStyle/>
          <a:p>
            <a:r>
              <a:rPr lang="en-US" dirty="0"/>
              <a:t>There are two popular styles of managing datasets and reports in Power BI Desktop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Maintain dataset definition and report layout in a single PBIX project file for convenience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Split dataset definitions and report layout into separate PBIX project files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guidance will work equally well with Style 1 and Style 2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45D7B-9DB4-96B2-9DF4-03F0951F1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232" y="2078391"/>
            <a:ext cx="3031619" cy="13168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956C7-9AE5-6115-B025-9B418FD1B4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76" y="3975557"/>
            <a:ext cx="2931421" cy="158147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4639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and Testing Metadata Translations</a:t>
            </a:r>
          </a:p>
          <a:p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</a:p>
          <a:p>
            <a:r>
              <a:rPr lang="en-US" dirty="0">
                <a:solidFill>
                  <a:srgbClr val="000000"/>
                </a:solidFill>
              </a:rPr>
              <a:t>Further Learning and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2081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4CDE-F9E3-574B-9067-AA3EA1AC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Metadata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B321-D90A-A7A5-29E2-B6C1650F8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47152"/>
          </a:xfrm>
        </p:spPr>
        <p:txBody>
          <a:bodyPr/>
          <a:lstStyle/>
          <a:p>
            <a:r>
              <a:rPr lang="en-US" dirty="0"/>
              <a:t>Power BI Desktop does not expose metadata translations</a:t>
            </a:r>
          </a:p>
          <a:p>
            <a:pPr lvl="1"/>
            <a:r>
              <a:rPr lang="en-US" dirty="0"/>
              <a:t>It provides no capability to view, add or edit metadata translations</a:t>
            </a:r>
          </a:p>
          <a:p>
            <a:endParaRPr lang="en-US" dirty="0"/>
          </a:p>
          <a:p>
            <a:r>
              <a:rPr lang="en-US" dirty="0"/>
              <a:t>What are your options for working with metadata translations?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Tabular Editor</a:t>
            </a:r>
            <a:r>
              <a:rPr lang="en-US" dirty="0"/>
              <a:t> to manually add and edit translations</a:t>
            </a:r>
          </a:p>
          <a:p>
            <a:pPr lvl="1"/>
            <a:r>
              <a:rPr lang="en-US" dirty="0"/>
              <a:t>Write scripts for </a:t>
            </a:r>
            <a:r>
              <a:rPr lang="en-US" sz="1800" b="1" dirty="0">
                <a:solidFill>
                  <a:srgbClr val="990033"/>
                </a:solidFill>
              </a:rPr>
              <a:t>Tabular Editor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Develop custom application with C# and Tabular Object Model (TOM)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Translations Builder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– it was designed specifically to play this role</a:t>
            </a:r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D44830-BAD3-7CE2-E6EC-A2CFCDA9122E}"/>
              </a:ext>
            </a:extLst>
          </p:cNvPr>
          <p:cNvGrpSpPr/>
          <p:nvPr/>
        </p:nvGrpSpPr>
        <p:grpSpPr>
          <a:xfrm>
            <a:off x="1270181" y="4611687"/>
            <a:ext cx="6123677" cy="2122195"/>
            <a:chOff x="1270181" y="4611687"/>
            <a:chExt cx="6123677" cy="21221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E239C6-A399-F6D1-FFE5-018696D1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181" y="4635375"/>
              <a:ext cx="991237" cy="9912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132B95-E98F-CE3D-6A3F-1C79324B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7225" y="4611687"/>
              <a:ext cx="4886633" cy="2122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1424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2989-67F4-481D-B1E7-146A57F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2.x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A13F5-ABB9-2FDC-EF6D-7ECA5C2AE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Translations Builder is tool designed for content creators using Power BI Desktop</a:t>
            </a:r>
          </a:p>
          <a:p>
            <a:pPr lvl="1"/>
            <a:r>
              <a:rPr lang="en-US" dirty="0"/>
              <a:t>Content creators can use this tools to add multi-language support to PBIX project files</a:t>
            </a:r>
          </a:p>
          <a:p>
            <a:pPr lvl="1"/>
            <a:r>
              <a:rPr lang="en-US" dirty="0"/>
              <a:t>Provides support for working with </a:t>
            </a:r>
            <a:r>
              <a:rPr lang="en-US" sz="1800" b="1" dirty="0">
                <a:solidFill>
                  <a:srgbClr val="990033"/>
                </a:solidFill>
              </a:rPr>
              <a:t>(1)</a:t>
            </a:r>
            <a:r>
              <a:rPr lang="en-US" dirty="0"/>
              <a:t> metadata translations and </a:t>
            </a:r>
            <a:r>
              <a:rPr lang="en-US" sz="1800" b="1" dirty="0">
                <a:solidFill>
                  <a:srgbClr val="990033"/>
                </a:solidFill>
              </a:rPr>
              <a:t>(2)</a:t>
            </a:r>
            <a:r>
              <a:rPr lang="en-US" dirty="0"/>
              <a:t> report label translations</a:t>
            </a:r>
          </a:p>
          <a:p>
            <a:pPr lvl="1"/>
            <a:r>
              <a:rPr lang="en-US" dirty="0"/>
              <a:t>Current version (v2.1) only supports one locale per language</a:t>
            </a:r>
          </a:p>
          <a:p>
            <a:pPr lvl="1"/>
            <a:r>
              <a:rPr lang="en-US" dirty="0"/>
              <a:t>Upcoming version (v2.2) adds support for multiple locales with same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0DBC5-2140-1176-B904-4D9BC6282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40"/>
          <a:stretch/>
        </p:blipFill>
        <p:spPr>
          <a:xfrm>
            <a:off x="1323516" y="3322168"/>
            <a:ext cx="7983020" cy="337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22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45EA-7CD0-F3C1-CF25-D030AC97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the Translation 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E8B30-8685-EC35-042A-716FCE341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user experience centers around translation grid</a:t>
            </a:r>
          </a:p>
          <a:p>
            <a:pPr lvl="1"/>
            <a:r>
              <a:rPr lang="en-US" dirty="0"/>
              <a:t>Abstracts away detail of read/writing object metadata to/from dataset</a:t>
            </a:r>
          </a:p>
          <a:p>
            <a:pPr lvl="1"/>
            <a:r>
              <a:rPr lang="en-US" dirty="0"/>
              <a:t>Allows user to view, add and update metadata translations using a two-dimensional grid</a:t>
            </a:r>
          </a:p>
          <a:p>
            <a:pPr lvl="1"/>
            <a:r>
              <a:rPr lang="en-US" dirty="0"/>
              <a:t>Provides simplified user editing experience similar to Microsoft Excel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8980EA-CE95-23AF-6FF1-59F13BD4B047}"/>
              </a:ext>
            </a:extLst>
          </p:cNvPr>
          <p:cNvSpPr/>
          <p:nvPr/>
        </p:nvSpPr>
        <p:spPr bwMode="auto">
          <a:xfrm>
            <a:off x="1209907" y="2998999"/>
            <a:ext cx="6843252" cy="1884500"/>
          </a:xfrm>
          <a:prstGeom prst="roundRect">
            <a:avLst>
              <a:gd name="adj" fmla="val 427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Translations Builder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5CAEF-FBFF-4361-2B73-A7F1081554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11" y="3337409"/>
            <a:ext cx="6570211" cy="12909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B6A872-63C7-4F0F-42E1-2928EF52C2E8}"/>
              </a:ext>
            </a:extLst>
          </p:cNvPr>
          <p:cNvGrpSpPr/>
          <p:nvPr/>
        </p:nvGrpSpPr>
        <p:grpSpPr>
          <a:xfrm>
            <a:off x="8112089" y="2963333"/>
            <a:ext cx="3001387" cy="1956620"/>
            <a:chOff x="8112089" y="2963333"/>
            <a:chExt cx="3001387" cy="19566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1CCB623-C664-E520-4F02-128D453E4045}"/>
                </a:ext>
              </a:extLst>
            </p:cNvPr>
            <p:cNvSpPr/>
            <p:nvPr/>
          </p:nvSpPr>
          <p:spPr bwMode="auto">
            <a:xfrm>
              <a:off x="9184373" y="2963333"/>
              <a:ext cx="1929103" cy="195662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Dataset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C597684D-B7A4-6C2D-4B0A-FB58A5518CC7}"/>
                </a:ext>
              </a:extLst>
            </p:cNvPr>
            <p:cNvSpPr/>
            <p:nvPr/>
          </p:nvSpPr>
          <p:spPr bwMode="auto">
            <a:xfrm>
              <a:off x="8112089" y="3660384"/>
              <a:ext cx="991501" cy="469487"/>
            </a:xfrm>
            <a:prstGeom prst="leftRightArrow">
              <a:avLst>
                <a:gd name="adj1" fmla="val 43844"/>
                <a:gd name="adj2" fmla="val 61543"/>
              </a:avLst>
            </a:prstGeom>
            <a:solidFill>
              <a:srgbClr val="C0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665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Building Multi-language Reports in Power BI</a:t>
            </a:r>
          </a:p>
          <a:p>
            <a:r>
              <a:rPr lang="en-US" dirty="0"/>
              <a:t>Creating and Testing Metadata Translations</a:t>
            </a:r>
          </a:p>
          <a:p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</a:p>
          <a:p>
            <a:r>
              <a:rPr lang="en-US" dirty="0">
                <a:solidFill>
                  <a:srgbClr val="000000"/>
                </a:solidFill>
              </a:rPr>
              <a:t>Further Learning and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730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B45D-2416-6170-E691-0E6B7688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Translations 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7CAF2-0485-A022-3274-9BBCEBB19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After installation, launch Translations Builder from </a:t>
            </a:r>
            <a:r>
              <a:rPr lang="en-US" sz="2000" b="1" dirty="0">
                <a:solidFill>
                  <a:srgbClr val="920000"/>
                </a:solidFill>
              </a:rPr>
              <a:t>External Tools</a:t>
            </a:r>
            <a:r>
              <a:rPr lang="en-US" dirty="0"/>
              <a:t> tab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Translations Builder establishes connection back to dataset running in local AAS engine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F9F68-9B1A-2FBE-D323-D50F011FED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28" y="1648941"/>
            <a:ext cx="4838307" cy="143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3FF3C-5C0B-8C33-1040-25C52C842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816" y="4300813"/>
            <a:ext cx="3708819" cy="1750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DED03B5-F875-7A4B-7791-220FAD7F38E9}"/>
              </a:ext>
            </a:extLst>
          </p:cNvPr>
          <p:cNvGrpSpPr/>
          <p:nvPr/>
        </p:nvGrpSpPr>
        <p:grpSpPr>
          <a:xfrm>
            <a:off x="910283" y="3959051"/>
            <a:ext cx="6615933" cy="2451798"/>
            <a:chOff x="930379" y="3918857"/>
            <a:chExt cx="6615933" cy="24517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A5896F-2C9F-5588-DB16-8F292FB85D74}"/>
                </a:ext>
              </a:extLst>
            </p:cNvPr>
            <p:cNvSpPr/>
            <p:nvPr/>
          </p:nvSpPr>
          <p:spPr>
            <a:xfrm>
              <a:off x="930379" y="3918857"/>
              <a:ext cx="6615933" cy="2451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Local Desktop Setup on Windows PC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D59E3B-D288-7651-AA06-B9BBC78B6E91}"/>
                </a:ext>
              </a:extLst>
            </p:cNvPr>
            <p:cNvSpPr/>
            <p:nvPr/>
          </p:nvSpPr>
          <p:spPr>
            <a:xfrm>
              <a:off x="4612821" y="4125119"/>
              <a:ext cx="2695570" cy="18197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Power BI Desktop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6C4C30-4669-1155-0C1D-BD10EAC4803C}"/>
                </a:ext>
              </a:extLst>
            </p:cNvPr>
            <p:cNvSpPr/>
            <p:nvPr/>
          </p:nvSpPr>
          <p:spPr>
            <a:xfrm>
              <a:off x="1145490" y="4123840"/>
              <a:ext cx="2592498" cy="1794639"/>
            </a:xfrm>
            <a:prstGeom prst="rect">
              <a:avLst/>
            </a:prstGeom>
            <a:solidFill>
              <a:srgbClr val="EBF7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Translations Builder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DE3609-4CA6-0A01-EB37-A42DB4C8685A}"/>
                </a:ext>
              </a:extLst>
            </p:cNvPr>
            <p:cNvGrpSpPr/>
            <p:nvPr/>
          </p:nvGrpSpPr>
          <p:grpSpPr>
            <a:xfrm>
              <a:off x="1316334" y="4572509"/>
              <a:ext cx="2240782" cy="1084713"/>
              <a:chOff x="905522" y="804708"/>
              <a:chExt cx="2512381" cy="165412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AF0CE8C-C678-6249-8D7F-A99426DA696F}"/>
                  </a:ext>
                </a:extLst>
              </p:cNvPr>
              <p:cNvSpPr/>
              <p:nvPr/>
            </p:nvSpPr>
            <p:spPr>
              <a:xfrm>
                <a:off x="905523" y="804708"/>
                <a:ext cx="2512380" cy="562454"/>
              </a:xfrm>
              <a:prstGeom prst="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 C# Code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30BD59-A964-6722-4BE0-D4FA2F23D523}"/>
                  </a:ext>
                </a:extLst>
              </p:cNvPr>
              <p:cNvSpPr/>
              <p:nvPr/>
            </p:nvSpPr>
            <p:spPr>
              <a:xfrm>
                <a:off x="905523" y="1333929"/>
                <a:ext cx="2512380" cy="56245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Tabular Object Model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11BCD7-4730-F962-7FC0-BA508470625E}"/>
                  </a:ext>
                </a:extLst>
              </p:cNvPr>
              <p:cNvSpPr/>
              <p:nvPr/>
            </p:nvSpPr>
            <p:spPr>
              <a:xfrm>
                <a:off x="905522" y="1896383"/>
                <a:ext cx="2512380" cy="56245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.NET Runtime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3B455B-768F-59FB-07E3-0527F7672239}"/>
                </a:ext>
              </a:extLst>
            </p:cNvPr>
            <p:cNvSpPr/>
            <p:nvPr/>
          </p:nvSpPr>
          <p:spPr>
            <a:xfrm>
              <a:off x="4771083" y="4498309"/>
              <a:ext cx="2329962" cy="13718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Local Analysis Services Engine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A39E2A4-A266-F702-622B-CE00DBB8EA22}"/>
                </a:ext>
              </a:extLst>
            </p:cNvPr>
            <p:cNvSpPr/>
            <p:nvPr/>
          </p:nvSpPr>
          <p:spPr>
            <a:xfrm rot="5400000">
              <a:off x="4727931" y="4931500"/>
              <a:ext cx="1019970" cy="345203"/>
            </a:xfrm>
            <a:prstGeom prst="roundRect">
              <a:avLst>
                <a:gd name="adj" fmla="val 6749"/>
              </a:avLst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XMLA Endpoint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D60852-0BEE-A127-E506-BBDE3E98BEEA}"/>
                </a:ext>
              </a:extLst>
            </p:cNvPr>
            <p:cNvSpPr/>
            <p:nvPr/>
          </p:nvSpPr>
          <p:spPr>
            <a:xfrm>
              <a:off x="5370626" y="4595499"/>
              <a:ext cx="1633076" cy="101969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Dataset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ABBEFBA-E5BD-E839-70AA-671629975D2B}"/>
              </a:ext>
            </a:extLst>
          </p:cNvPr>
          <p:cNvSpPr/>
          <p:nvPr/>
        </p:nvSpPr>
        <p:spPr>
          <a:xfrm>
            <a:off x="3309027" y="4955440"/>
            <a:ext cx="1719031" cy="413180"/>
          </a:xfrm>
          <a:prstGeom prst="rightArrow">
            <a:avLst/>
          </a:prstGeom>
          <a:solidFill>
            <a:srgbClr val="9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Lucida Console" panose="020B0609040504020204" pitchFamily="49" charset="0"/>
              </a:rPr>
              <a:t>localhost:55074</a:t>
            </a:r>
          </a:p>
        </p:txBody>
      </p:sp>
    </p:spTree>
    <p:extLst>
      <p:ext uri="{BB962C8B-B14F-4D97-AF65-F5344CB8AC3E}">
        <p14:creationId xmlns:p14="http://schemas.microsoft.com/office/powerpoint/2010/main" val="4010065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70F72-3FF4-5C3E-B615-56B86CF1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 Model from PBIX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91CFF-EC30-8FD1-8B82-FF3DC3E19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loads data model for PBIX project at startup</a:t>
            </a:r>
          </a:p>
          <a:p>
            <a:pPr lvl="1"/>
            <a:r>
              <a:rPr lang="en-US" dirty="0"/>
              <a:t>Translations Builder only loads dataset objects visible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into translation grid</a:t>
            </a:r>
          </a:p>
          <a:p>
            <a:pPr lvl="1"/>
            <a:r>
              <a:rPr lang="en-US" dirty="0"/>
              <a:t>Hidden objects are not displayed because they do not require translation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783E5-BA4F-059E-9463-A8F0542B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80" y="2583081"/>
            <a:ext cx="5828381" cy="29655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49D9CCD-BDA0-8C13-6997-6B5F996F3311}"/>
              </a:ext>
            </a:extLst>
          </p:cNvPr>
          <p:cNvGrpSpPr/>
          <p:nvPr/>
        </p:nvGrpSpPr>
        <p:grpSpPr>
          <a:xfrm>
            <a:off x="7389807" y="2539965"/>
            <a:ext cx="3641970" cy="3038168"/>
            <a:chOff x="7295539" y="2615380"/>
            <a:chExt cx="3641970" cy="30381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89E6B-C5C9-FFF4-4E65-C1AC88A14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7595" y="2615380"/>
              <a:ext cx="2589914" cy="3038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7BC3E6DB-A397-B7C5-0F6F-03AD1CE50D16}"/>
                </a:ext>
              </a:extLst>
            </p:cNvPr>
            <p:cNvSpPr/>
            <p:nvPr/>
          </p:nvSpPr>
          <p:spPr bwMode="auto">
            <a:xfrm>
              <a:off x="7295539" y="3559277"/>
              <a:ext cx="884903" cy="707922"/>
            </a:xfrm>
            <a:prstGeom prst="rightArrow">
              <a:avLst/>
            </a:prstGeom>
            <a:solidFill>
              <a:schemeClr val="accent1"/>
            </a:solidFill>
            <a:ln w="19050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77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30AF-1972-3EA3-B46D-90655F71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How Metadata Translations Are Identified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6363E-9EE0-898B-B53C-004CAC093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Metadata translations identified by combination of </a:t>
            </a:r>
            <a:r>
              <a:rPr lang="en-US" sz="1800" b="1" dirty="0">
                <a:solidFill>
                  <a:srgbClr val="920000"/>
                </a:solidFill>
              </a:rPr>
              <a:t>Object Type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920000"/>
                </a:solidFill>
              </a:rPr>
              <a:t>Property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Caption</a:t>
            </a:r>
            <a:r>
              <a:rPr lang="en-US" dirty="0"/>
              <a:t> property is by far the most common</a:t>
            </a: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DisplayFolder</a:t>
            </a:r>
            <a:r>
              <a:rPr lang="en-US" dirty="0"/>
              <a:t> property not as common but can be used</a:t>
            </a:r>
          </a:p>
          <a:p>
            <a:pPr lvl="1"/>
            <a:r>
              <a:rPr lang="en-US" dirty="0"/>
              <a:t>Translations for default language (English) have object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as their default value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0C934-3190-9E87-9753-D56EF5F67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52" y="2950338"/>
            <a:ext cx="4160312" cy="3535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3678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42E7-C2CC-31CC-4D50-C0ED74C9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Languages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CBFF0-1CE0-E612-3E35-4A7D8B17A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Translations Builder provide commands for adding and removing languages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65D69E-E66C-87B7-2303-67CAEEDC6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84" y="1787960"/>
            <a:ext cx="8844863" cy="494288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A3EA16F-E59F-5E2D-11C6-BEE86DEA121C}"/>
              </a:ext>
            </a:extLst>
          </p:cNvPr>
          <p:cNvSpPr/>
          <p:nvPr/>
        </p:nvSpPr>
        <p:spPr bwMode="auto">
          <a:xfrm flipH="1">
            <a:off x="4876753" y="2352562"/>
            <a:ext cx="723127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B94A15-B28F-526C-B472-E21E08EF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283" y="2291190"/>
            <a:ext cx="3437952" cy="360678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CEEDA82-2E2D-5F40-BD53-B09830BB9B7B}"/>
              </a:ext>
            </a:extLst>
          </p:cNvPr>
          <p:cNvSpPr/>
          <p:nvPr/>
        </p:nvSpPr>
        <p:spPr bwMode="auto">
          <a:xfrm>
            <a:off x="5236546" y="2654474"/>
            <a:ext cx="612743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ECC512-2485-80B9-71E4-94757DD7F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62" y="1763858"/>
            <a:ext cx="8882931" cy="4964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471FA5-5E9F-F651-FB23-8782503DA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414" y="2751279"/>
            <a:ext cx="3079734" cy="3230971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5BD709E-4670-FE28-DDF0-BE2BCDA8057E}"/>
              </a:ext>
            </a:extLst>
          </p:cNvPr>
          <p:cNvSpPr/>
          <p:nvPr/>
        </p:nvSpPr>
        <p:spPr bwMode="auto">
          <a:xfrm>
            <a:off x="5736315" y="3068593"/>
            <a:ext cx="612743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D5A204C-C3C8-8C41-4515-4B87F5B02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215" y="1774984"/>
            <a:ext cx="8878530" cy="4961702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C1418230-32B9-030E-F2F3-1DA9AC338A55}"/>
              </a:ext>
            </a:extLst>
          </p:cNvPr>
          <p:cNvSpPr/>
          <p:nvPr/>
        </p:nvSpPr>
        <p:spPr bwMode="auto">
          <a:xfrm>
            <a:off x="4941119" y="3849842"/>
            <a:ext cx="737419" cy="285136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19A8FD-CF28-09DC-C95C-FC29E9E19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536" y="1756673"/>
            <a:ext cx="8831037" cy="49838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6E2F86-0601-F0EE-1217-4FA0655DF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041" y="3480056"/>
            <a:ext cx="3582988" cy="14277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7B35D8-C027-1D35-A467-4AF872513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624" y="1751058"/>
            <a:ext cx="8867365" cy="49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56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6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4C1BD-6553-CB7E-45E3-2ED6DFCE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and Editing Translations by Hand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1BA87-CCD2-E119-7C99-14AF89E2B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85761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Translation grid editing experience is similar to editing Microsoft Excel workbook</a:t>
            </a:r>
          </a:p>
          <a:p>
            <a:pPr lvl="1"/>
            <a:r>
              <a:rPr lang="en-US" dirty="0"/>
              <a:t>Select a cell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Begin typing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Press </a:t>
            </a:r>
            <a:r>
              <a:rPr lang="en-US" sz="1600" b="1" dirty="0">
                <a:solidFill>
                  <a:srgbClr val="990033"/>
                </a:solidFill>
              </a:rPr>
              <a:t>ENTER</a:t>
            </a:r>
            <a:r>
              <a:rPr lang="en-US" dirty="0"/>
              <a:t> to move down to next cell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DC20A39-D4E4-1881-1AFA-6FEEF7E4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38" y="2156959"/>
            <a:ext cx="5258256" cy="102878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8EFCC20-D2DA-4306-D8C5-17F5977E5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64" y="3810988"/>
            <a:ext cx="5334462" cy="104403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4FF3EAF-3424-6A16-3D8A-3FA78F750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5" y="5442532"/>
            <a:ext cx="5226667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72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6C22-008A-A8D8-C0A5-15119216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Metadata Translations in Power BI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4138A-7724-762C-AC12-5E0C6168D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dirty="0"/>
              <a:t>Metadata translations cannot be tested easily in Power BI Desktop</a:t>
            </a:r>
          </a:p>
          <a:p>
            <a:pPr lvl="1"/>
            <a:r>
              <a:rPr lang="en-US" dirty="0"/>
              <a:t>Analytics engine for Power BI Desktop does not load metadata translation</a:t>
            </a:r>
          </a:p>
          <a:p>
            <a:pPr lvl="1"/>
            <a:r>
              <a:rPr lang="en-US" dirty="0"/>
              <a:t>Dataset/report must be published to Power BI Service for testing</a:t>
            </a:r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Workflow for Building Multi-language Reports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Add translations to dataset PBIX project file using Translations Builder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Save PBIX project file in Power BI Desktop and publish to the Power BI Service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translations in Power BI Service using </a:t>
            </a:r>
            <a:r>
              <a:rPr lang="en-US" sz="1800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on report URL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Repeat steps 1-3</a:t>
            </a:r>
          </a:p>
        </p:txBody>
      </p:sp>
    </p:spTree>
    <p:extLst>
      <p:ext uri="{BB962C8B-B14F-4D97-AF65-F5344CB8AC3E}">
        <p14:creationId xmlns:p14="http://schemas.microsoft.com/office/powerpoint/2010/main" val="3394139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96AE6-A77A-7152-E0FB-0FC8C2ED7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the language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6CB23-C54C-3F87-E2AB-EDB52E4F3E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93209"/>
          </a:xfrm>
        </p:spPr>
        <p:txBody>
          <a:bodyPr/>
          <a:lstStyle/>
          <a:p>
            <a:r>
              <a:rPr lang="en-US" dirty="0"/>
              <a:t>Power BI Service determines user language and locale based on browser settings</a:t>
            </a:r>
          </a:p>
          <a:p>
            <a:pPr lvl="1"/>
            <a:r>
              <a:rPr lang="en-US" dirty="0"/>
              <a:t>Behavior can be overridden by adding </a:t>
            </a:r>
            <a:r>
              <a:rPr lang="en-US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to report URL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Setting </a:t>
            </a:r>
            <a:r>
              <a:rPr lang="en-US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allows you to test metadata translations for all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B7881-9B33-D6F7-99F3-978547F29E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2" y="2072916"/>
            <a:ext cx="8224613" cy="1708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C4E98-2374-5A40-17E0-55E14F13D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05" y="4540852"/>
            <a:ext cx="10219419" cy="758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720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2F22D-EEFD-5189-AC28-FE3D5421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Tip: Add Browser Bookmarks For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32D0D-9FCF-07B1-F87B-7C20BCD84E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It can be helpful to create browser bookmarks for testing</a:t>
            </a:r>
          </a:p>
          <a:p>
            <a:pPr lvl="1"/>
            <a:r>
              <a:rPr lang="en-US" dirty="0"/>
              <a:t>One bookmark with </a:t>
            </a:r>
            <a:r>
              <a:rPr lang="en-US" sz="2000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in URL for each language in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62102-8A9B-5740-ADCE-45BFDFD78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63" y="2251673"/>
            <a:ext cx="10180313" cy="2001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9372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</a:p>
          <a:p>
            <a:r>
              <a:rPr lang="en-US" dirty="0">
                <a:solidFill>
                  <a:srgbClr val="000000"/>
                </a:solidFill>
              </a:rPr>
              <a:t>Further Learning and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2686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83F24-2BA7-A479-560F-C0547B58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Machine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6AA32-5693-9FD6-0414-88AC1E9857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supports generating machines translation</a:t>
            </a:r>
          </a:p>
          <a:p>
            <a:pPr lvl="1"/>
            <a:r>
              <a:rPr lang="en-US" dirty="0"/>
              <a:t>Machine translations generated using </a:t>
            </a:r>
            <a:r>
              <a:rPr lang="en-US" sz="1800" b="1" dirty="0">
                <a:solidFill>
                  <a:srgbClr val="920000"/>
                </a:solidFill>
              </a:rPr>
              <a:t>Azure Translator Service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Translations Builder provides commands to automatically populate metadata translations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376B76-6DEE-332B-AF5F-A2289667E9FB}"/>
              </a:ext>
            </a:extLst>
          </p:cNvPr>
          <p:cNvSpPr/>
          <p:nvPr/>
        </p:nvSpPr>
        <p:spPr bwMode="auto">
          <a:xfrm>
            <a:off x="1304176" y="2565366"/>
            <a:ext cx="5124906" cy="3760020"/>
          </a:xfrm>
          <a:prstGeom prst="roundRect">
            <a:avLst>
              <a:gd name="adj" fmla="val 427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Translations Builder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9F0604-9F72-965A-8BBC-4CD0A27EA7B6}"/>
              </a:ext>
            </a:extLst>
          </p:cNvPr>
          <p:cNvGrpSpPr/>
          <p:nvPr/>
        </p:nvGrpSpPr>
        <p:grpSpPr>
          <a:xfrm>
            <a:off x="6608191" y="3425247"/>
            <a:ext cx="3704007" cy="1956620"/>
            <a:chOff x="6608191" y="3425247"/>
            <a:chExt cx="3704007" cy="19566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2BE6A6E-CFF9-25C4-DB36-34E6A7573710}"/>
                </a:ext>
              </a:extLst>
            </p:cNvPr>
            <p:cNvSpPr/>
            <p:nvPr/>
          </p:nvSpPr>
          <p:spPr bwMode="auto">
            <a:xfrm>
              <a:off x="7979966" y="3425247"/>
              <a:ext cx="2332232" cy="195662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Azure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Translator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93033C1F-D9E5-48A3-C741-565F3561466B}"/>
                </a:ext>
              </a:extLst>
            </p:cNvPr>
            <p:cNvSpPr/>
            <p:nvPr/>
          </p:nvSpPr>
          <p:spPr bwMode="auto">
            <a:xfrm>
              <a:off x="6608191" y="4169432"/>
              <a:ext cx="1198697" cy="469487"/>
            </a:xfrm>
            <a:prstGeom prst="leftRightArrow">
              <a:avLst>
                <a:gd name="adj1" fmla="val 43844"/>
                <a:gd name="adj2" fmla="val 61543"/>
              </a:avLst>
            </a:prstGeom>
            <a:solidFill>
              <a:srgbClr val="C0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4AB072-5B7E-9769-18FD-E0F4876E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93" y="2913930"/>
            <a:ext cx="4823159" cy="3260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644053-49FA-7B11-EFC3-CAA86E581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" t="778" r="648" b="949"/>
          <a:stretch/>
        </p:blipFill>
        <p:spPr>
          <a:xfrm>
            <a:off x="1442980" y="2901528"/>
            <a:ext cx="4883633" cy="327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45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01369"/>
          </a:xfrm>
        </p:spPr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You can design report that render in English, Spanish, French and German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Power BI supports adding metadata translations to dataset objects</a:t>
            </a:r>
          </a:p>
          <a:p>
            <a:pPr lvl="1"/>
            <a:r>
              <a:rPr lang="en-US" dirty="0"/>
              <a:t>Enhancing Power BI datasets with metadata translations represents first step in localization</a:t>
            </a:r>
          </a:p>
          <a:p>
            <a:pPr lvl="1"/>
            <a:endParaRPr lang="en-US" dirty="0"/>
          </a:p>
          <a:p>
            <a:r>
              <a:rPr lang="en-US" dirty="0"/>
              <a:t>Recent Power BI Enhancements for Building Multi-language Reports</a:t>
            </a:r>
          </a:p>
          <a:p>
            <a:pPr lvl="1"/>
            <a:r>
              <a:rPr lang="en-US" sz="16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 now supported and used to create measures with dynamic translations</a:t>
            </a:r>
          </a:p>
          <a:p>
            <a:pPr lvl="1"/>
            <a:r>
              <a:rPr lang="en-US" dirty="0"/>
              <a:t>More properties for report visuals and shapes can be dynamically configured with measures</a:t>
            </a:r>
          </a:p>
          <a:p>
            <a:pPr lvl="1"/>
            <a:r>
              <a:rPr lang="en-US" dirty="0"/>
              <a:t>Introduction of Field Parameters offers much better options to implement data translations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944F-BAF4-498F-6C17-51CFA6FC1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Configuring Support for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636A5-3C35-34C2-1261-1B39EA3EC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Translations Builder requires </a:t>
            </a:r>
            <a:r>
              <a:rPr lang="en-US" sz="2000" b="1" dirty="0">
                <a:solidFill>
                  <a:srgbClr val="920000"/>
                </a:solidFill>
              </a:rPr>
              <a:t>key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location</a:t>
            </a:r>
            <a:r>
              <a:rPr lang="en-US" dirty="0"/>
              <a:t> to use Azure Translator Service</a:t>
            </a:r>
          </a:p>
          <a:p>
            <a:pPr lvl="1"/>
            <a:r>
              <a:rPr lang="en-US" dirty="0"/>
              <a:t>Requires Azure subscription to obtain key and location for Azure Translator Service instance</a:t>
            </a:r>
          </a:p>
          <a:p>
            <a:pPr lvl="1"/>
            <a:r>
              <a:rPr lang="en-US" dirty="0"/>
              <a:t>Translations Builder provides </a:t>
            </a:r>
            <a:r>
              <a:rPr lang="en-US" sz="1600" b="1" dirty="0">
                <a:solidFill>
                  <a:srgbClr val="990033"/>
                </a:solidFill>
              </a:rPr>
              <a:t>Configuration Options</a:t>
            </a:r>
            <a:r>
              <a:rPr lang="en-US" dirty="0"/>
              <a:t> for Azure Translator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Once configured, Translations Builder enables commands to generate machine translations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42F58020-5CA6-8EA9-BF92-872C2FFD4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37" y="2440145"/>
            <a:ext cx="3568722" cy="1346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AC1012-EA91-5AC6-24A6-AB578E4E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305" y="4290334"/>
            <a:ext cx="7576457" cy="20538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43337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AD5B-CC98-F2FF-4172-B710BAEF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to Generate Machine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53552-1417-FCAB-D1B5-669912C2F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31983"/>
          </a:xfrm>
        </p:spPr>
        <p:txBody>
          <a:bodyPr/>
          <a:lstStyle/>
          <a:p>
            <a:r>
              <a:rPr lang="en-US" sz="2000" b="1" dirty="0">
                <a:solidFill>
                  <a:srgbClr val="990033"/>
                </a:solidFill>
              </a:rPr>
              <a:t>Generate Translations</a:t>
            </a:r>
            <a:r>
              <a:rPr lang="en-US" sz="2000" dirty="0">
                <a:solidFill>
                  <a:srgbClr val="990033"/>
                </a:solidFill>
              </a:rPr>
              <a:t> </a:t>
            </a:r>
            <a:r>
              <a:rPr lang="en-US" sz="2000" dirty="0"/>
              <a:t>(single language)</a:t>
            </a:r>
          </a:p>
          <a:p>
            <a:pPr lvl="1"/>
            <a:r>
              <a:rPr lang="en-US" dirty="0"/>
              <a:t>Adds or overwrites all translations in column for language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Fill Empty Translations</a:t>
            </a:r>
            <a:r>
              <a:rPr lang="en-US" sz="2000" dirty="0">
                <a:solidFill>
                  <a:srgbClr val="990033"/>
                </a:solidFill>
              </a:rPr>
              <a:t> </a:t>
            </a:r>
            <a:r>
              <a:rPr lang="en-US" sz="2000" dirty="0"/>
              <a:t>(single language)</a:t>
            </a:r>
          </a:p>
          <a:p>
            <a:pPr lvl="1"/>
            <a:r>
              <a:rPr lang="en-US" dirty="0"/>
              <a:t>Adds translations only to empty cells in column for language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Generate All Translations</a:t>
            </a:r>
            <a:r>
              <a:rPr lang="en-US" sz="2000" dirty="0"/>
              <a:t> (all languages)</a:t>
            </a:r>
          </a:p>
          <a:p>
            <a:pPr lvl="1"/>
            <a:r>
              <a:rPr lang="en-US" dirty="0"/>
              <a:t>Adds or overwrites all translations in all secondary language columns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Fill Empty Translations</a:t>
            </a:r>
            <a:r>
              <a:rPr lang="en-US" sz="2000" dirty="0"/>
              <a:t> (all languages)</a:t>
            </a:r>
            <a:endParaRPr lang="en-US" dirty="0"/>
          </a:p>
          <a:p>
            <a:pPr lvl="1"/>
            <a:r>
              <a:rPr lang="en-US" dirty="0"/>
              <a:t>Adds translations only to empty cells in all secondary language columns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BB940-2270-59AC-0CA7-CB21A367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534" y="1049882"/>
            <a:ext cx="2680192" cy="23909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48633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</a:p>
          <a:p>
            <a:r>
              <a:rPr lang="en-US" dirty="0">
                <a:solidFill>
                  <a:srgbClr val="000000"/>
                </a:solidFill>
              </a:rPr>
              <a:t>Further Learning and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1887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Report Label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670509"/>
          </a:xfrm>
        </p:spPr>
        <p:txBody>
          <a:bodyPr/>
          <a:lstStyle/>
          <a:p>
            <a:r>
              <a:rPr lang="en-US" dirty="0"/>
              <a:t>Report labels do not have associated dataset object</a:t>
            </a:r>
          </a:p>
          <a:p>
            <a:pPr lvl="1"/>
            <a:r>
              <a:rPr lang="en-US" dirty="0"/>
              <a:t>That makes report label translations harder to implement than metadata translations </a:t>
            </a:r>
          </a:p>
          <a:p>
            <a:pPr lvl="1"/>
            <a:r>
              <a:rPr lang="en-US" dirty="0"/>
              <a:t>Power BI provides no built-in feature to track or integrate them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46038" lvl="2"/>
            <a:endParaRPr lang="en-US" dirty="0"/>
          </a:p>
          <a:p>
            <a:pPr marL="46038" lvl="2"/>
            <a:endParaRPr lang="en-US" dirty="0"/>
          </a:p>
          <a:p>
            <a:r>
              <a:rPr lang="en-US" dirty="0"/>
              <a:t>Best practice implementations rely on </a:t>
            </a:r>
            <a:r>
              <a:rPr lang="en-US" sz="18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function and dynamic translations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with language identifier to dynamically return correct translation</a:t>
            </a:r>
          </a:p>
          <a:p>
            <a:pPr lvl="1"/>
            <a:r>
              <a:rPr lang="en-US" dirty="0"/>
              <a:t>Pattern falls back on the default language (en) when there is no match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55A6C-99FF-7128-1EA0-4E394206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2" y="2457342"/>
            <a:ext cx="7600335" cy="1607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4D4A2-CABD-2E2D-9CB1-B356B81A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4" y="5523202"/>
            <a:ext cx="3679307" cy="12808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9280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uses Localized Labels Table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 Builder uses innovative approach to track &amp; surface report label translations</a:t>
            </a:r>
          </a:p>
          <a:p>
            <a:pPr lvl="1"/>
            <a:r>
              <a:rPr lang="en-US" dirty="0"/>
              <a:t>Strategy based on creating hidden table in data model named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For each report label, a new measure is added to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table</a:t>
            </a:r>
          </a:p>
          <a:p>
            <a:pPr lvl="1"/>
            <a:r>
              <a:rPr lang="en-US" dirty="0"/>
              <a:t>Translations for report labels tracked as metadata translations for their associated measure</a:t>
            </a:r>
          </a:p>
          <a:p>
            <a:pPr lvl="1"/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table is one exception where hidden datasets objects are displayed in grid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56404-E57A-5B64-DAEF-93E17154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1" y="3343944"/>
            <a:ext cx="2384722" cy="2326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74C0F7-D759-F0F7-C1D7-F07EA0B2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932" y="3399938"/>
            <a:ext cx="7207265" cy="320733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787929F-B083-4AC0-EFE7-831B0A6E6ECB}"/>
              </a:ext>
            </a:extLst>
          </p:cNvPr>
          <p:cNvSpPr/>
          <p:nvPr/>
        </p:nvSpPr>
        <p:spPr bwMode="auto">
          <a:xfrm>
            <a:off x="4218037" y="5936074"/>
            <a:ext cx="687750" cy="39219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8288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0FA8-759A-14EF-63C7-CB9633B9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8EC62-625D-6C85-72DC-2FF95BB8BA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54874"/>
          </a:xfrm>
        </p:spPr>
        <p:txBody>
          <a:bodyPr/>
          <a:lstStyle/>
          <a:p>
            <a:r>
              <a:rPr lang="en-US" dirty="0"/>
              <a:t>Translations Builder provides all interaction with </a:t>
            </a:r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No need to interact with </a:t>
            </a:r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using Power BI Desktop</a:t>
            </a:r>
          </a:p>
          <a:p>
            <a:pPr lvl="1"/>
            <a:r>
              <a:rPr lang="en-US" dirty="0"/>
              <a:t>Use </a:t>
            </a:r>
            <a:r>
              <a:rPr lang="en-US" sz="2000" b="1" dirty="0">
                <a:solidFill>
                  <a:srgbClr val="920000"/>
                </a:solidFill>
              </a:rPr>
              <a:t>Create Localized Labels Table</a:t>
            </a:r>
            <a:r>
              <a:rPr lang="en-US" dirty="0"/>
              <a:t> command to add table in data model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Dialog prompts users if they need more info on </a:t>
            </a:r>
            <a:r>
              <a:rPr lang="en-US" sz="2000" b="1" dirty="0">
                <a:solidFill>
                  <a:srgbClr val="990033"/>
                </a:solidFill>
              </a:rPr>
              <a:t>Localized Labels</a:t>
            </a:r>
            <a:r>
              <a:rPr lang="en-US" dirty="0"/>
              <a:t>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81406-A042-D88E-9EF3-02A7F0A3D3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26" y="2618247"/>
            <a:ext cx="4372590" cy="17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171CF1-9EA8-78F9-0497-3C8949A1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32" y="4939632"/>
            <a:ext cx="3163610" cy="14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4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14DA-B2C0-DF2B-7AED-2E10C28E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Report Labels to the Localized Labels Table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B94301-3894-27C5-B1D0-C1C998E89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Add new report labels using menu command of </a:t>
            </a:r>
            <a:r>
              <a:rPr lang="en-US" sz="1800" b="1" dirty="0" err="1">
                <a:solidFill>
                  <a:srgbClr val="990033"/>
                </a:solidFill>
              </a:rPr>
              <a:t>Ctrl+A</a:t>
            </a:r>
            <a:r>
              <a:rPr lang="en-US" dirty="0"/>
              <a:t> keystroke combination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report label one at a time</a:t>
            </a:r>
          </a:p>
          <a:p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Advanced Mode</a:t>
            </a:r>
            <a:r>
              <a:rPr lang="en-US" dirty="0"/>
              <a:t> to add batch of report labels at once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C9CCA-FA7A-FAA8-87EE-9C1A8D6A3B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4" y="1711039"/>
            <a:ext cx="4122528" cy="153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BC116-970A-92D7-37D1-60169A6DF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96" y="4387081"/>
            <a:ext cx="4036620" cy="2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5D4D6-B344-EEE9-9652-784454F9F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97" y="4441158"/>
            <a:ext cx="3876997" cy="120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82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D25DD-D68E-A103-22B0-451A5C088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Translations Builder merges report label translations with metadata translations</a:t>
            </a:r>
          </a:p>
          <a:p>
            <a:pPr lvl="1"/>
            <a:r>
              <a:rPr lang="en-US" dirty="0"/>
              <a:t>Report label translation stored in same format and in same PBIX file as metadata translation</a:t>
            </a:r>
          </a:p>
          <a:p>
            <a:pPr lvl="1"/>
            <a:r>
              <a:rPr lang="en-US" dirty="0"/>
              <a:t>Report label translation created and edited using same experience as metadata translations</a:t>
            </a:r>
          </a:p>
          <a:p>
            <a:pPr lvl="1"/>
            <a:r>
              <a:rPr lang="en-US" dirty="0"/>
              <a:t>Translations Builder can generate machine translations for report labels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7B479-7966-B044-471D-332D1016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Label Translation Editing Experience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288F78-5AC8-18AB-7439-ACF81DE14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22" y="2829562"/>
            <a:ext cx="6482405" cy="4037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782938-8CC4-D467-9582-20533AAA42D2}"/>
              </a:ext>
            </a:extLst>
          </p:cNvPr>
          <p:cNvSpPr/>
          <p:nvPr/>
        </p:nvSpPr>
        <p:spPr bwMode="auto">
          <a:xfrm>
            <a:off x="3955583" y="6155401"/>
            <a:ext cx="1717787" cy="581361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8560855-126B-8742-BA4B-988FE3E66DB1}"/>
              </a:ext>
            </a:extLst>
          </p:cNvPr>
          <p:cNvSpPr/>
          <p:nvPr/>
        </p:nvSpPr>
        <p:spPr bwMode="auto">
          <a:xfrm>
            <a:off x="4901491" y="4003102"/>
            <a:ext cx="555480" cy="272612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0B575B-017D-9CC2-6875-382647009147}"/>
              </a:ext>
            </a:extLst>
          </p:cNvPr>
          <p:cNvGrpSpPr/>
          <p:nvPr/>
        </p:nvGrpSpPr>
        <p:grpSpPr>
          <a:xfrm>
            <a:off x="1300804" y="2866439"/>
            <a:ext cx="6486344" cy="4039596"/>
            <a:chOff x="1300804" y="2866439"/>
            <a:chExt cx="6486344" cy="40395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4D46392-14C0-2CB2-FC91-15DBC67F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0804" y="2866439"/>
              <a:ext cx="6486344" cy="403959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076FFC-FFC3-6E19-9749-AA6C4F9D2AC9}"/>
                </a:ext>
              </a:extLst>
            </p:cNvPr>
            <p:cNvSpPr/>
            <p:nvPr/>
          </p:nvSpPr>
          <p:spPr bwMode="auto">
            <a:xfrm>
              <a:off x="3954236" y="6187531"/>
              <a:ext cx="2862309" cy="5813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910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42DE-3776-9447-7E92-6D30564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08ACB-A61A-20FD-F8B7-64DD17EC1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does not provide easy way to surface report labels in report</a:t>
            </a: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used to generate </a:t>
            </a:r>
            <a:r>
              <a:rPr lang="en-US" sz="18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Table created and updated using </a:t>
            </a:r>
            <a:r>
              <a:rPr lang="en-US" sz="1800" b="1" dirty="0">
                <a:solidFill>
                  <a:srgbClr val="920000"/>
                </a:solidFill>
              </a:rPr>
              <a:t>Generate Translated Localized Labels Table</a:t>
            </a:r>
            <a:r>
              <a:rPr lang="en-US" dirty="0"/>
              <a:t> command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lvl="1"/>
            <a:r>
              <a:rPr lang="en-US" dirty="0"/>
              <a:t>Unlike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table, the </a:t>
            </a:r>
            <a:r>
              <a:rPr lang="en-US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 is visible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2379A-AF4E-F5C8-3DFC-BE88A365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69" y="2414724"/>
            <a:ext cx="3958565" cy="1400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D3866A-9379-7860-310F-96EF2FE03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99" y="4443770"/>
            <a:ext cx="4560449" cy="21733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94960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409A-837F-AFA9-E6C0-D035EB74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Inspecting Measures in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9225E-091A-AB19-94E8-8EB752DF82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9376"/>
          </a:xfrm>
        </p:spPr>
        <p:txBody>
          <a:bodyPr/>
          <a:lstStyle/>
          <a:p>
            <a:r>
              <a:rPr lang="en-US" dirty="0"/>
              <a:t>Measures in </a:t>
            </a:r>
            <a:r>
              <a:rPr lang="en-US" sz="20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 visible in </a:t>
            </a:r>
            <a:r>
              <a:rPr lang="en-US" sz="2000" b="1" dirty="0">
                <a:solidFill>
                  <a:srgbClr val="920000"/>
                </a:solidFill>
              </a:rPr>
              <a:t>Fields</a:t>
            </a:r>
            <a:r>
              <a:rPr lang="en-US" dirty="0"/>
              <a:t> list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Measures in </a:t>
            </a:r>
            <a:r>
              <a:rPr lang="en-US" sz="20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implement dynamic translations pattern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4FD4A-6B23-D120-98B9-D9977478C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56" y="1687793"/>
            <a:ext cx="2172488" cy="2243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F7958D-B2F7-D3F8-911B-56F9B7ADC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42" y="4655457"/>
            <a:ext cx="4266438" cy="1248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2467DD-AFF6-6268-88B9-3AC978E59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771" y="4649743"/>
            <a:ext cx="4241292" cy="12405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52780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Support for 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29867"/>
          </a:xfrm>
        </p:spPr>
        <p:txBody>
          <a:bodyPr/>
          <a:lstStyle/>
          <a:p>
            <a:r>
              <a:rPr lang="en-US" dirty="0"/>
              <a:t>Power BI supports metadata translations for the properties of dataset objects</a:t>
            </a:r>
          </a:p>
          <a:p>
            <a:pPr lvl="1"/>
            <a:r>
              <a:rPr lang="en-US" dirty="0"/>
              <a:t>Supported object types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Hierarchy </a:t>
            </a:r>
            <a:r>
              <a:rPr lang="en-US" dirty="0"/>
              <a:t>and </a:t>
            </a:r>
            <a:r>
              <a:rPr lang="en-US" b="1" dirty="0">
                <a:solidFill>
                  <a:srgbClr val="700000"/>
                </a:solidFill>
              </a:rPr>
              <a:t>Hierarchy Level </a:t>
            </a:r>
          </a:p>
          <a:p>
            <a:pPr lvl="1"/>
            <a:r>
              <a:rPr lang="en-US" dirty="0"/>
              <a:t>Supported object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DisplayFolder</a:t>
            </a:r>
          </a:p>
          <a:p>
            <a:pPr lvl="1"/>
            <a:r>
              <a:rPr lang="en-US" dirty="0"/>
              <a:t>Metadata translations </a:t>
            </a:r>
            <a:r>
              <a:rPr lang="en-US" b="1" i="1" dirty="0">
                <a:solidFill>
                  <a:srgbClr val="7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  <a:p>
            <a:pPr lvl="1"/>
            <a:r>
              <a:rPr lang="en-US" dirty="0"/>
              <a:t>Metadata translations only supported for Power BI datasets – not for report layouts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7A2A-BA24-47E2-89A4-91601F77384C}"/>
              </a:ext>
            </a:extLst>
          </p:cNvPr>
          <p:cNvSpPr/>
          <p:nvPr/>
        </p:nvSpPr>
        <p:spPr>
          <a:xfrm>
            <a:off x="1410009" y="3425870"/>
            <a:ext cx="4493173" cy="15260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363F-0454-478A-B6C6-49D692786106}"/>
              </a:ext>
            </a:extLst>
          </p:cNvPr>
          <p:cNvSpPr/>
          <p:nvPr/>
        </p:nvSpPr>
        <p:spPr>
          <a:xfrm>
            <a:off x="1429715" y="4600400"/>
            <a:ext cx="4445877" cy="33895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PBIX File (ProductSales.pbix)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63809CD3-DC39-49B0-9C16-CF79DB8EE8B4}"/>
              </a:ext>
            </a:extLst>
          </p:cNvPr>
          <p:cNvSpPr/>
          <p:nvPr/>
        </p:nvSpPr>
        <p:spPr>
          <a:xfrm>
            <a:off x="3783256" y="3582284"/>
            <a:ext cx="1888793" cy="88202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000" i="1" dirty="0">
                <a:solidFill>
                  <a:schemeClr val="tx1"/>
                </a:solidFill>
              </a:rPr>
              <a:t>supports localization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EC361-38D2-4755-A6C6-3A5B8DE543FF}"/>
              </a:ext>
            </a:extLst>
          </p:cNvPr>
          <p:cNvSpPr/>
          <p:nvPr/>
        </p:nvSpPr>
        <p:spPr>
          <a:xfrm>
            <a:off x="1663755" y="3646607"/>
            <a:ext cx="1822520" cy="760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Report Layout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does not support localization</a:t>
            </a: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AE734D8-29D0-1B41-B5DF-8CFBAC6A346F}"/>
              </a:ext>
            </a:extLst>
          </p:cNvPr>
          <p:cNvSpPr/>
          <p:nvPr/>
        </p:nvSpPr>
        <p:spPr bwMode="auto">
          <a:xfrm>
            <a:off x="5539376" y="3815723"/>
            <a:ext cx="6092686" cy="546652"/>
          </a:xfrm>
          <a:prstGeom prst="leftArrow">
            <a:avLst>
              <a:gd name="adj1" fmla="val 70370"/>
              <a:gd name="adj2" fmla="val 11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Metadata translations stored inside context of dataset definition</a:t>
            </a:r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8201-E008-0132-C659-0232BB62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Report Labels on a Report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302E4-868B-2A36-0638-EF2244F34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Surface report labels by configuring visual and shape properties with label measures</a:t>
            </a:r>
          </a:p>
          <a:p>
            <a:pPr lvl="1"/>
            <a:r>
              <a:rPr lang="en-US" dirty="0"/>
              <a:t>You can use a localized report label anywhere you can use a measure</a:t>
            </a:r>
          </a:p>
          <a:p>
            <a:pPr lvl="1"/>
            <a:r>
              <a:rPr lang="en-US" dirty="0"/>
              <a:t>For example, add a </a:t>
            </a:r>
            <a:r>
              <a:rPr lang="en-US" sz="1800" b="1" dirty="0">
                <a:solidFill>
                  <a:srgbClr val="920000"/>
                </a:solidFill>
              </a:rPr>
              <a:t>Card</a:t>
            </a:r>
            <a:r>
              <a:rPr lang="en-US" dirty="0"/>
              <a:t> visual and then add </a:t>
            </a:r>
            <a:r>
              <a:rPr lang="en-US" sz="1800" b="1" dirty="0">
                <a:solidFill>
                  <a:srgbClr val="920000"/>
                </a:solidFill>
              </a:rPr>
              <a:t>Product Sales Report Label</a:t>
            </a:r>
            <a:r>
              <a:rPr lang="en-US" dirty="0"/>
              <a:t> to </a:t>
            </a:r>
            <a:r>
              <a:rPr lang="en-US" sz="1800" b="1" dirty="0">
                <a:solidFill>
                  <a:srgbClr val="920000"/>
                </a:solidFill>
              </a:rPr>
              <a:t>Fields</a:t>
            </a:r>
            <a:r>
              <a:rPr lang="en-US" dirty="0"/>
              <a:t> data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AABB9-00EB-A864-179E-54F85AFD5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87" y="2504462"/>
            <a:ext cx="9925763" cy="420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16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3736D-BB2D-95B7-13D2-1413B72A7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Shapes such as </a:t>
            </a:r>
            <a:r>
              <a:rPr lang="en-US" sz="2000" b="1" dirty="0">
                <a:solidFill>
                  <a:srgbClr val="920000"/>
                </a:solidFill>
              </a:rPr>
              <a:t>Rectangle</a:t>
            </a:r>
            <a:r>
              <a:rPr lang="en-US" dirty="0"/>
              <a:t> provide great way to surface report labels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03DA02-C83D-022F-90CC-D91C8B28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78" y="1747400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58C2D5C6-BEB4-47BB-5552-E37E2D31C0DF}"/>
              </a:ext>
            </a:extLst>
          </p:cNvPr>
          <p:cNvSpPr/>
          <p:nvPr/>
        </p:nvSpPr>
        <p:spPr bwMode="auto">
          <a:xfrm flipH="1">
            <a:off x="5477080" y="2319090"/>
            <a:ext cx="531834" cy="391453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2296D-F012-2349-5341-4A9A623F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Shapes to Surface Report Labels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B9C7A-23EB-2FB0-F567-5A1A43A4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18" y="1744592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17B551-BE45-DDDD-C6B5-F30B909737DC}"/>
              </a:ext>
            </a:extLst>
          </p:cNvPr>
          <p:cNvSpPr/>
          <p:nvPr/>
        </p:nvSpPr>
        <p:spPr bwMode="auto">
          <a:xfrm>
            <a:off x="4310743" y="3320575"/>
            <a:ext cx="730910" cy="489424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F8B7AF-FD74-ADA6-496A-56C7E01A4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55" y="1755572"/>
            <a:ext cx="6748463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26931B-7929-F358-EF5A-5D3DA208B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01" y="1736649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3F2403-2C11-65DA-4558-06DE2E6F8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514" y="1706546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878336AB-7603-2032-AAE7-F5B540AFC491}"/>
              </a:ext>
            </a:extLst>
          </p:cNvPr>
          <p:cNvSpPr/>
          <p:nvPr/>
        </p:nvSpPr>
        <p:spPr bwMode="auto">
          <a:xfrm>
            <a:off x="6672941" y="4528890"/>
            <a:ext cx="469654" cy="369681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A979C9-4993-CF39-A61A-727F7BAB1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6028" y="2168972"/>
            <a:ext cx="5829250" cy="4125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025DB5-45FE-60B6-B6FE-3D92B8BE6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45" y="1747014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4026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A6F8-BBAE-3108-83AF-C47514DF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Localizing the Page Navigation Menu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5ADC6-BB92-2A1E-D85A-BC69C634E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23768"/>
          </a:xfrm>
        </p:spPr>
        <p:txBody>
          <a:bodyPr/>
          <a:lstStyle/>
          <a:p>
            <a:r>
              <a:rPr lang="en-US" dirty="0"/>
              <a:t>Report page tabs do not support localization</a:t>
            </a:r>
          </a:p>
          <a:p>
            <a:pPr lvl="1"/>
            <a:r>
              <a:rPr lang="en-US" dirty="0"/>
              <a:t>Hide all pages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except for the main landing page</a:t>
            </a:r>
          </a:p>
          <a:p>
            <a:pPr lvl="1"/>
            <a:endParaRPr lang="en-US" dirty="0"/>
          </a:p>
          <a:p>
            <a:pPr marL="46038" lvl="2"/>
            <a:endParaRPr lang="en-US" dirty="0"/>
          </a:p>
          <a:p>
            <a:pPr marL="46038" lvl="2"/>
            <a:endParaRPr lang="en-US" dirty="0"/>
          </a:p>
          <a:p>
            <a:pPr marL="395288" lvl="1" indent="0">
              <a:buNone/>
            </a:pPr>
            <a:r>
              <a:rPr lang="en-US" dirty="0"/>
              <a:t>Create report bookmarks for page navigation in </a:t>
            </a:r>
            <a:r>
              <a:rPr lang="en-US" sz="1800" b="1" dirty="0">
                <a:solidFill>
                  <a:srgbClr val="920000"/>
                </a:solidFill>
              </a:rPr>
              <a:t>Bookmarks</a:t>
            </a:r>
            <a:r>
              <a:rPr lang="en-US" dirty="0"/>
              <a:t> pane</a:t>
            </a:r>
          </a:p>
          <a:p>
            <a:pPr marL="395288" lvl="1" indent="0">
              <a:buNone/>
            </a:pPr>
            <a:r>
              <a:rPr lang="en-US" dirty="0"/>
              <a:t>Create navigation menu using buttons which apply bookmarks to navigate between pages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F9728-9F02-C465-5A2B-2CA95EB9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59" y="2110374"/>
            <a:ext cx="8538726" cy="798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75B9C-A813-FE87-161D-B05FA943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07" y="3882780"/>
            <a:ext cx="2060375" cy="2180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751BC-722B-20E4-1D16-222C03702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268" y="3876407"/>
            <a:ext cx="6838837" cy="28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1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D8A1-A04D-1E5B-D243-278C21B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Buttons with Localized Report Labels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E59C8-F58E-E291-07E4-7DBE4CFB2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Configure </a:t>
            </a:r>
            <a:r>
              <a:rPr lang="en-US" sz="2400" b="1" dirty="0">
                <a:solidFill>
                  <a:srgbClr val="920000"/>
                </a:solidFill>
              </a:rPr>
              <a:t>Text</a:t>
            </a:r>
            <a:r>
              <a:rPr lang="en-US" dirty="0"/>
              <a:t> property for </a:t>
            </a:r>
            <a:r>
              <a:rPr lang="en-US" sz="2400" b="1" dirty="0">
                <a:solidFill>
                  <a:srgbClr val="920000"/>
                </a:solidFill>
              </a:rPr>
              <a:t>Button</a:t>
            </a:r>
            <a:r>
              <a:rPr lang="en-US" dirty="0"/>
              <a:t> with localized label measure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DE451-6A46-4318-6C59-6DD9BBC494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1" y="1751963"/>
            <a:ext cx="10503824" cy="4180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12744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</a:p>
          <a:p>
            <a:r>
              <a:rPr lang="en-US" dirty="0">
                <a:solidFill>
                  <a:srgbClr val="000000"/>
                </a:solidFill>
              </a:rPr>
              <a:t>Further Learning and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0640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Translation Sheets to Integrate Human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FE275-21FC-7276-2ACF-8CB73612F1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Translations Builder uses </a:t>
            </a:r>
            <a:r>
              <a:rPr lang="en-US" sz="2000" b="1" dirty="0">
                <a:solidFill>
                  <a:srgbClr val="920000"/>
                </a:solidFill>
              </a:rPr>
              <a:t>translation sheets</a:t>
            </a:r>
            <a:r>
              <a:rPr lang="en-US" dirty="0"/>
              <a:t> to integrate work of human translators</a:t>
            </a:r>
          </a:p>
          <a:p>
            <a:pPr lvl="1"/>
            <a:r>
              <a:rPr lang="en-US" dirty="0"/>
              <a:t>Translation sheets are CSV files generated using </a:t>
            </a:r>
            <a:r>
              <a:rPr lang="en-US" sz="1800" b="1" dirty="0">
                <a:solidFill>
                  <a:srgbClr val="920000"/>
                </a:solidFill>
              </a:rPr>
              <a:t>Export Operations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 sheets sent to human translators</a:t>
            </a:r>
          </a:p>
          <a:p>
            <a:pPr lvl="1"/>
            <a:r>
              <a:rPr lang="en-US" dirty="0"/>
              <a:t>Human translators update translations sheets and return them</a:t>
            </a:r>
          </a:p>
          <a:p>
            <a:pPr lvl="1"/>
            <a:r>
              <a:rPr lang="en-US" dirty="0"/>
              <a:t>Translations from updated translation sheet integrated back into data using </a:t>
            </a:r>
            <a:r>
              <a:rPr lang="en-US" sz="1800" b="1" dirty="0">
                <a:solidFill>
                  <a:srgbClr val="920000"/>
                </a:solidFill>
              </a:rPr>
              <a:t>Import Operation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26A5B7-5714-5391-7446-0E371D70F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00" y="3818846"/>
            <a:ext cx="4411258" cy="271393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EF748C-D9F5-46EA-4CDE-F9F321FB289C}"/>
              </a:ext>
            </a:extLst>
          </p:cNvPr>
          <p:cNvGrpSpPr/>
          <p:nvPr/>
        </p:nvGrpSpPr>
        <p:grpSpPr>
          <a:xfrm>
            <a:off x="7360662" y="5198929"/>
            <a:ext cx="2037262" cy="1588369"/>
            <a:chOff x="7360662" y="5198929"/>
            <a:chExt cx="2037262" cy="15883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E2B6F3-F595-1893-57DA-C23814BC486A}"/>
                </a:ext>
              </a:extLst>
            </p:cNvPr>
            <p:cNvSpPr/>
            <p:nvPr/>
          </p:nvSpPr>
          <p:spPr bwMode="auto">
            <a:xfrm>
              <a:off x="7360662" y="5198929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Inbox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5BE9D0-4CC4-51F0-9B6A-618B77E1A0C3}"/>
                </a:ext>
              </a:extLst>
            </p:cNvPr>
            <p:cNvSpPr/>
            <p:nvPr/>
          </p:nvSpPr>
          <p:spPr bwMode="auto">
            <a:xfrm>
              <a:off x="7369100" y="5419647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3F3FDA-BCAF-29CF-B6C8-C56C0CE51925}"/>
                </a:ext>
              </a:extLst>
            </p:cNvPr>
            <p:cNvGrpSpPr/>
            <p:nvPr/>
          </p:nvGrpSpPr>
          <p:grpSpPr>
            <a:xfrm>
              <a:off x="7456718" y="5501969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7569D8-8DBF-296F-DBBF-A084BB8FCA99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67C6A94-9F11-1FD5-6FE0-A81EA3E12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9BB4E30-8E51-8A0B-A0FB-9F5B023AF937}"/>
                </a:ext>
              </a:extLst>
            </p:cNvPr>
            <p:cNvGrpSpPr/>
            <p:nvPr/>
          </p:nvGrpSpPr>
          <p:grpSpPr>
            <a:xfrm>
              <a:off x="7454965" y="6136666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1F1F5E3-34F1-5A5E-2F50-6CD13AD174C4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CAD160C-4ABF-E6D9-5334-B6BDB022C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A7B6A1D-907B-4D74-235D-64824FFB3D6A}"/>
              </a:ext>
            </a:extLst>
          </p:cNvPr>
          <p:cNvGrpSpPr/>
          <p:nvPr/>
        </p:nvGrpSpPr>
        <p:grpSpPr>
          <a:xfrm>
            <a:off x="5532499" y="3371044"/>
            <a:ext cx="3853632" cy="1581121"/>
            <a:chOff x="5532499" y="3371044"/>
            <a:chExt cx="3853632" cy="15811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57F589-8002-1CAC-27D7-E76333803EFF}"/>
                </a:ext>
              </a:extLst>
            </p:cNvPr>
            <p:cNvSpPr/>
            <p:nvPr/>
          </p:nvSpPr>
          <p:spPr bwMode="auto">
            <a:xfrm>
              <a:off x="7348869" y="3371044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Outbox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59CBA-99EB-6217-87CF-2DCB88A3FE40}"/>
                </a:ext>
              </a:extLst>
            </p:cNvPr>
            <p:cNvSpPr/>
            <p:nvPr/>
          </p:nvSpPr>
          <p:spPr bwMode="auto">
            <a:xfrm>
              <a:off x="7354408" y="3584514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C8FB5A-4309-DD7F-B90D-CEAD383B1C13}"/>
                </a:ext>
              </a:extLst>
            </p:cNvPr>
            <p:cNvGrpSpPr/>
            <p:nvPr/>
          </p:nvGrpSpPr>
          <p:grpSpPr>
            <a:xfrm>
              <a:off x="7442026" y="3666836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9C5E62-099B-4BA3-C8D6-EF4C29596270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25EF8C1-9114-9BF1-DAD1-3A5ACC5E2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E69CAF7-C9AC-5776-ADFF-EF2A17A57E6F}"/>
                </a:ext>
              </a:extLst>
            </p:cNvPr>
            <p:cNvGrpSpPr/>
            <p:nvPr/>
          </p:nvGrpSpPr>
          <p:grpSpPr>
            <a:xfrm>
              <a:off x="7440272" y="4301533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85C795-0E5D-0294-BC27-605D70A1B6D7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2E752C2-878F-6869-D65A-7AE459BAE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 rot="20773602">
              <a:off x="5532499" y="4208730"/>
              <a:ext cx="1719795" cy="27279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8E9BA66A-07E3-84CC-A08A-33B6685E13BD}"/>
                </a:ext>
              </a:extLst>
            </p:cNvPr>
            <p:cNvSpPr/>
            <p:nvPr/>
          </p:nvSpPr>
          <p:spPr bwMode="auto">
            <a:xfrm rot="21175372">
              <a:off x="5584869" y="4668932"/>
              <a:ext cx="1671251" cy="258046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92445B-29D2-65D0-2D70-F7879516952F}"/>
              </a:ext>
            </a:extLst>
          </p:cNvPr>
          <p:cNvGrpSpPr/>
          <p:nvPr/>
        </p:nvGrpSpPr>
        <p:grpSpPr>
          <a:xfrm>
            <a:off x="5498191" y="5390600"/>
            <a:ext cx="1809612" cy="858585"/>
            <a:chOff x="5498191" y="5390600"/>
            <a:chExt cx="1809612" cy="858585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CA8B5776-D845-22F1-216D-457C2E876D00}"/>
                </a:ext>
              </a:extLst>
            </p:cNvPr>
            <p:cNvSpPr/>
            <p:nvPr/>
          </p:nvSpPr>
          <p:spPr bwMode="auto">
            <a:xfrm rot="921986" flipH="1">
              <a:off x="5498191" y="5932530"/>
              <a:ext cx="1809612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4B400AEF-4C04-DA0A-F51E-8F221CEAA53B}"/>
                </a:ext>
              </a:extLst>
            </p:cNvPr>
            <p:cNvSpPr/>
            <p:nvPr/>
          </p:nvSpPr>
          <p:spPr bwMode="auto">
            <a:xfrm rot="415314" flipH="1">
              <a:off x="5555707" y="5390600"/>
              <a:ext cx="1701581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</p:grpSp>
      <p:sp>
        <p:nvSpPr>
          <p:cNvPr id="38" name="Arrow: U-Turn 37">
            <a:extLst>
              <a:ext uri="{FF2B5EF4-FFF2-40B4-BE49-F238E27FC236}">
                <a16:creationId xmlns:a16="http://schemas.microsoft.com/office/drawing/2014/main" id="{88D35C36-F7F1-2A13-B81B-CF0CCBFA2E8A}"/>
              </a:ext>
            </a:extLst>
          </p:cNvPr>
          <p:cNvSpPr/>
          <p:nvPr/>
        </p:nvSpPr>
        <p:spPr bwMode="auto">
          <a:xfrm rot="5400000">
            <a:off x="8936180" y="4523376"/>
            <a:ext cx="2220962" cy="1327423"/>
          </a:xfrm>
          <a:prstGeom prst="uturn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3590E-1306-00AB-5997-96F8282AC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096" y="3651683"/>
            <a:ext cx="1853836" cy="1722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4875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and Import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provides commands for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Export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Three commands to export translations to generate translation sheets</a:t>
            </a:r>
          </a:p>
          <a:p>
            <a:pPr lvl="1"/>
            <a:r>
              <a:rPr lang="en-US" dirty="0"/>
              <a:t>All export commands can be configured with or without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</a:t>
            </a:r>
          </a:p>
          <a:p>
            <a:pPr lvl="1"/>
            <a:r>
              <a:rPr lang="en-US" dirty="0"/>
              <a:t>One command to import translations from any type of translation 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AD207-6FD9-C52B-6310-033C6B398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422" y="2952799"/>
            <a:ext cx="9767539" cy="2828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8657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EF3605-9C26-7B07-93D9-9120279D6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Target Folders for Outbox and Inbox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00794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sz="2000" b="1" dirty="0">
                <a:solidFill>
                  <a:srgbClr val="920000"/>
                </a:solidFill>
              </a:rPr>
              <a:t>Configure Settings</a:t>
            </a:r>
            <a:r>
              <a:rPr lang="en-US" dirty="0"/>
              <a:t> dialog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55563" lvl="2"/>
            <a:endParaRPr lang="en-US" dirty="0"/>
          </a:p>
          <a:p>
            <a:r>
              <a:rPr lang="en-US" dirty="0"/>
              <a:t>Configure target folders on local hard drive for </a:t>
            </a:r>
            <a:r>
              <a:rPr lang="en-US" sz="2000" b="1" dirty="0">
                <a:solidFill>
                  <a:srgbClr val="920000"/>
                </a:solidFill>
              </a:rPr>
              <a:t>Outbox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Inbox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3AC57F51-1EEC-0B21-B457-475C4FAB6C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37" y="1707360"/>
            <a:ext cx="3548646" cy="171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01D28-653F-A0A1-282F-1C252CE78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78" y="4180910"/>
            <a:ext cx="5201316" cy="203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70CD-0DF1-F7F2-DC76-4AADD976DB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35" y="4136804"/>
            <a:ext cx="4724531" cy="206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0596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Translation Sheet for a Single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8324"/>
          </a:xfrm>
        </p:spPr>
        <p:txBody>
          <a:bodyPr/>
          <a:lstStyle/>
          <a:p>
            <a:r>
              <a:rPr lang="en-US" dirty="0"/>
              <a:t>Select a language and click </a:t>
            </a:r>
            <a:r>
              <a:rPr lang="en-US" sz="1800" b="1" dirty="0">
                <a:solidFill>
                  <a:srgbClr val="920000"/>
                </a:solidFill>
              </a:rPr>
              <a:t>Export Translation Sheet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Enabling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 make it possible to view contents of translations sheet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E796C-68E3-B90C-EB35-02714031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1" y="1707332"/>
            <a:ext cx="5751462" cy="1273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E6E7CF-702E-DC81-8CC5-3FA00D5A7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560"/>
          <a:stretch/>
        </p:blipFill>
        <p:spPr>
          <a:xfrm>
            <a:off x="934023" y="3661608"/>
            <a:ext cx="4986011" cy="2917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11F60C2-2FD6-8D52-748A-FC0B12417A68}"/>
              </a:ext>
            </a:extLst>
          </p:cNvPr>
          <p:cNvSpPr/>
          <p:nvPr/>
        </p:nvSpPr>
        <p:spPr bwMode="auto">
          <a:xfrm flipH="1">
            <a:off x="5294339" y="2008856"/>
            <a:ext cx="610702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D2C455B-A898-D545-984C-0B05DB392BCF}"/>
              </a:ext>
            </a:extLst>
          </p:cNvPr>
          <p:cNvSpPr/>
          <p:nvPr/>
        </p:nvSpPr>
        <p:spPr bwMode="auto">
          <a:xfrm>
            <a:off x="3584155" y="1819733"/>
            <a:ext cx="672763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41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DA5E-4D02-65AB-284B-78A9515F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Translation Sheets for All Languages at Once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BD1EC-4BF6-0098-475E-A5D02A737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Create all single-language translation sheets at once</a:t>
            </a:r>
          </a:p>
          <a:p>
            <a:pPr lvl="1"/>
            <a:r>
              <a:rPr lang="en-US" dirty="0"/>
              <a:t>Disable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 and click </a:t>
            </a:r>
            <a:r>
              <a:rPr lang="en-US" sz="1800" b="1" dirty="0">
                <a:solidFill>
                  <a:srgbClr val="920000"/>
                </a:solidFill>
              </a:rPr>
              <a:t>Export All Translation Sheets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single-languages translation sheets are generated at once for distribution to translators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7F5FA-3760-1E54-3951-1CCFBF78B3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33" y="2033872"/>
            <a:ext cx="5006783" cy="182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483A16-AEA1-693A-59E6-1A7C3E6A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230" y="4415299"/>
            <a:ext cx="7000589" cy="21694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9541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Reports Load with Language and Locale of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85734"/>
          </a:xfrm>
        </p:spPr>
        <p:txBody>
          <a:bodyPr/>
          <a:lstStyle/>
          <a:p>
            <a:r>
              <a:rPr lang="en-US" dirty="0"/>
              <a:t>Every report loads with user context containing </a:t>
            </a:r>
            <a:r>
              <a:rPr lang="en-US" sz="2000" b="1" dirty="0">
                <a:solidFill>
                  <a:srgbClr val="920000"/>
                </a:solidFill>
              </a:rPr>
              <a:t>specific language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specific locale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Default behavior is to load report with language and locale of user’s browser settings</a:t>
            </a:r>
          </a:p>
          <a:p>
            <a:pPr lvl="1"/>
            <a:r>
              <a:rPr lang="en-US" dirty="0"/>
              <a:t>Language and locale setting can be overridden by adding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to report URL</a:t>
            </a:r>
          </a:p>
          <a:p>
            <a:pPr lvl="1"/>
            <a:r>
              <a:rPr lang="en-US" dirty="0"/>
              <a:t>Language and locale setting can be controlled by developer with Power BI embedding</a:t>
            </a:r>
          </a:p>
          <a:p>
            <a:pPr lvl="1"/>
            <a:endParaRPr lang="en-US" dirty="0"/>
          </a:p>
          <a:p>
            <a:r>
              <a:rPr lang="en-US" dirty="0"/>
              <a:t>DAX recently added full support for </a:t>
            </a:r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</a:t>
            </a:r>
          </a:p>
          <a:p>
            <a:pPr lvl="1"/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returns a string with language and locale of current user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375DEA-C8D9-9BD4-D4AF-6C9D2B8E3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119447"/>
              </p:ext>
            </p:extLst>
          </p:nvPr>
        </p:nvGraphicFramePr>
        <p:xfrm>
          <a:off x="1355715" y="4208206"/>
          <a:ext cx="4015965" cy="247935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82814">
                  <a:extLst>
                    <a:ext uri="{9D8B030D-6E8A-4147-A177-3AD203B41FA5}">
                      <a16:colId xmlns:a16="http://schemas.microsoft.com/office/drawing/2014/main" val="2145276499"/>
                    </a:ext>
                  </a:extLst>
                </a:gridCol>
                <a:gridCol w="1297834">
                  <a:extLst>
                    <a:ext uri="{9D8B030D-6E8A-4147-A177-3AD203B41FA5}">
                      <a16:colId xmlns:a16="http://schemas.microsoft.com/office/drawing/2014/main" val="186490293"/>
                    </a:ext>
                  </a:extLst>
                </a:gridCol>
                <a:gridCol w="1435317">
                  <a:extLst>
                    <a:ext uri="{9D8B030D-6E8A-4147-A177-3AD203B41FA5}">
                      <a16:colId xmlns:a16="http://schemas.microsoft.com/office/drawing/2014/main" val="3781996334"/>
                    </a:ext>
                  </a:extLst>
                </a:gridCol>
              </a:tblGrid>
              <a:tr h="2944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USERCULTURE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Language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279085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-US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English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United States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2909896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-GB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English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Great Britton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5349688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es-ES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Spanish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Spain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9172468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-FR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French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France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9736734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fr-CH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French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Switzerland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91758401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de-DE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357279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ja-JP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Japanese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6170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39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Master Translation 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Master translation sheet contains columns for all languages in PBI project</a:t>
            </a:r>
          </a:p>
          <a:p>
            <a:pPr lvl="1"/>
            <a:r>
              <a:rPr lang="en-US" dirty="0"/>
              <a:t>Generate a master translations sheet by clicking </a:t>
            </a:r>
            <a:r>
              <a:rPr lang="en-US" sz="1600" b="1" dirty="0">
                <a:solidFill>
                  <a:srgbClr val="920000"/>
                </a:solidFill>
              </a:rPr>
              <a:t>Export All Translations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Master translation sheet can serve as backup of all translation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E088F-EEF4-E063-5C39-A0319E5D6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2061293"/>
            <a:ext cx="5751462" cy="1273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A8E442-B6D0-D4B7-C49A-9B0EEF777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70"/>
          <a:stretch/>
        </p:blipFill>
        <p:spPr>
          <a:xfrm>
            <a:off x="1339592" y="3884408"/>
            <a:ext cx="5523324" cy="267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F8951A3-98D0-F42F-7BEF-F82A09E97387}"/>
              </a:ext>
            </a:extLst>
          </p:cNvPr>
          <p:cNvSpPr/>
          <p:nvPr/>
        </p:nvSpPr>
        <p:spPr bwMode="auto">
          <a:xfrm>
            <a:off x="4008437" y="2506662"/>
            <a:ext cx="672763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083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3ECC-EA13-620B-B717-C4179E93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Translations 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DBF1E-7324-FB79-7D98-89D78711B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There is a single command to execute all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Click </a:t>
            </a:r>
            <a:r>
              <a:rPr lang="en-US" sz="1800" b="1" dirty="0">
                <a:solidFill>
                  <a:srgbClr val="920000"/>
                </a:solidFill>
              </a:rPr>
              <a:t>Import Translations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Select a source translations sheet and click </a:t>
            </a:r>
            <a:r>
              <a:rPr lang="en-US" sz="1800" b="1" dirty="0">
                <a:solidFill>
                  <a:srgbClr val="920000"/>
                </a:solidFill>
              </a:rPr>
              <a:t>Open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C9C15D-1D1C-1092-11D6-69BDDECEB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14" y="2127227"/>
            <a:ext cx="4962035" cy="1872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2565B-D69A-1F37-5328-988D9CFB4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66" y="4550850"/>
            <a:ext cx="4749068" cy="21055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80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BC7592-55BA-A547-E2C8-B3A89BF91B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16457"/>
          </a:xfrm>
        </p:spPr>
        <p:txBody>
          <a:bodyPr/>
          <a:lstStyle/>
          <a:p>
            <a:r>
              <a:rPr lang="en-US" dirty="0"/>
              <a:t>Translations can be moved between PBIX projects using master translation sheets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Logic built into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operation</a:t>
            </a:r>
          </a:p>
          <a:p>
            <a:pPr lvl="1"/>
            <a:r>
              <a:rPr lang="en-US" dirty="0"/>
              <a:t>Include metadata translations for any dataset objects that exist in target dataset</a:t>
            </a:r>
          </a:p>
          <a:p>
            <a:pPr lvl="1"/>
            <a:r>
              <a:rPr lang="en-US" dirty="0"/>
              <a:t>Ignore metadata translations for any dataset objects that do not exist in target dataset</a:t>
            </a:r>
          </a:p>
          <a:p>
            <a:pPr lvl="1"/>
            <a:r>
              <a:rPr lang="en-US" dirty="0"/>
              <a:t>Add secondary languages and their translations if language does not exist in target dataset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and report label translations if they do not exist in target dataset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 of Translations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5D3621-6891-58D5-4262-2D8B3D2516BF}"/>
              </a:ext>
            </a:extLst>
          </p:cNvPr>
          <p:cNvSpPr/>
          <p:nvPr/>
        </p:nvSpPr>
        <p:spPr bwMode="auto">
          <a:xfrm>
            <a:off x="972582" y="1847653"/>
            <a:ext cx="2215299" cy="11406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PBIX Project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B54DC4-A939-8128-B6EA-2194E98A955D}"/>
              </a:ext>
            </a:extLst>
          </p:cNvPr>
          <p:cNvGrpSpPr/>
          <p:nvPr/>
        </p:nvGrpSpPr>
        <p:grpSpPr>
          <a:xfrm>
            <a:off x="6577163" y="1849225"/>
            <a:ext cx="3729524" cy="1140644"/>
            <a:chOff x="6675485" y="1780399"/>
            <a:chExt cx="3729524" cy="11406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97E3D7-919B-FFE7-AC1C-4D53E4008B41}"/>
                </a:ext>
              </a:extLst>
            </p:cNvPr>
            <p:cNvSpPr/>
            <p:nvPr/>
          </p:nvSpPr>
          <p:spPr bwMode="auto">
            <a:xfrm>
              <a:off x="8189710" y="1780399"/>
              <a:ext cx="2215299" cy="1140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PBIX 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6675485" y="2008336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3BB36-82EE-3510-5C18-A051C4EF79CB}"/>
              </a:ext>
            </a:extLst>
          </p:cNvPr>
          <p:cNvGrpSpPr/>
          <p:nvPr/>
        </p:nvGrpSpPr>
        <p:grpSpPr>
          <a:xfrm>
            <a:off x="3351627" y="1849224"/>
            <a:ext cx="3069648" cy="1140644"/>
            <a:chOff x="3449949" y="1780398"/>
            <a:chExt cx="3069648" cy="1140644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>
              <a:off x="3449949" y="1987911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Export Operation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ACD944-34C2-800F-D927-40D4D6C56399}"/>
                </a:ext>
              </a:extLst>
            </p:cNvPr>
            <p:cNvSpPr/>
            <p:nvPr/>
          </p:nvSpPr>
          <p:spPr bwMode="auto">
            <a:xfrm>
              <a:off x="4946891" y="1780398"/>
              <a:ext cx="1572706" cy="114064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Master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Translation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780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9081-3289-D424-4F91-229DAFC09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It’s possible to create and maintain enterprise-level master translation sheet</a:t>
            </a:r>
          </a:p>
          <a:p>
            <a:pPr lvl="1"/>
            <a:r>
              <a:rPr lang="en-US" dirty="0"/>
              <a:t>Initialize new PBIX projects with a reusable set of localized report labels</a:t>
            </a:r>
          </a:p>
          <a:p>
            <a:pPr lvl="1"/>
            <a:r>
              <a:rPr lang="en-US" dirty="0"/>
              <a:t>Initialize new PBIX projects with translations for common schema of dataset objects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4D670B-3C84-6E2D-2646-C81D7726669C}"/>
              </a:ext>
            </a:extLst>
          </p:cNvPr>
          <p:cNvGrpSpPr/>
          <p:nvPr/>
        </p:nvGrpSpPr>
        <p:grpSpPr>
          <a:xfrm>
            <a:off x="2776135" y="2841016"/>
            <a:ext cx="4601606" cy="1246452"/>
            <a:chOff x="2776135" y="2841016"/>
            <a:chExt cx="4601606" cy="12464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5D3621-6891-58D5-4262-2D8B3D2516BF}"/>
                </a:ext>
              </a:extLst>
            </p:cNvPr>
            <p:cNvSpPr/>
            <p:nvPr/>
          </p:nvSpPr>
          <p:spPr bwMode="auto">
            <a:xfrm>
              <a:off x="5435818" y="2841016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1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6E50130-156D-70C3-B481-42EDD46DC89A}"/>
                </a:ext>
              </a:extLst>
            </p:cNvPr>
            <p:cNvSpPr/>
            <p:nvPr/>
          </p:nvSpPr>
          <p:spPr bwMode="auto">
            <a:xfrm rot="20862832">
              <a:off x="2776135" y="3363297"/>
              <a:ext cx="2586378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0BB759-3752-622F-96F0-76068914B4AE}"/>
              </a:ext>
            </a:extLst>
          </p:cNvPr>
          <p:cNvGrpSpPr/>
          <p:nvPr/>
        </p:nvGrpSpPr>
        <p:grpSpPr>
          <a:xfrm>
            <a:off x="2969577" y="4579067"/>
            <a:ext cx="4401880" cy="1140267"/>
            <a:chOff x="2969577" y="4579067"/>
            <a:chExt cx="4401880" cy="1140267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55C1AAB8-3157-D2D0-EB3D-1FB2008B3463}"/>
                </a:ext>
              </a:extLst>
            </p:cNvPr>
            <p:cNvSpPr/>
            <p:nvPr/>
          </p:nvSpPr>
          <p:spPr bwMode="auto">
            <a:xfrm rot="837310">
              <a:off x="2969577" y="4579067"/>
              <a:ext cx="240911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703234-D005-F704-2E0F-157F9C21034B}"/>
                </a:ext>
              </a:extLst>
            </p:cNvPr>
            <p:cNvSpPr/>
            <p:nvPr/>
          </p:nvSpPr>
          <p:spPr bwMode="auto">
            <a:xfrm>
              <a:off x="5429534" y="4870921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902B41-E2C5-E685-287D-DDE051B5607B}"/>
              </a:ext>
            </a:extLst>
          </p:cNvPr>
          <p:cNvGrpSpPr/>
          <p:nvPr/>
        </p:nvGrpSpPr>
        <p:grpSpPr>
          <a:xfrm>
            <a:off x="2843449" y="3860682"/>
            <a:ext cx="4526437" cy="848413"/>
            <a:chOff x="2843449" y="3860682"/>
            <a:chExt cx="4526437" cy="8484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36AE04-389E-B2F4-3C1B-6B5EAE743825}"/>
                </a:ext>
              </a:extLst>
            </p:cNvPr>
            <p:cNvSpPr/>
            <p:nvPr/>
          </p:nvSpPr>
          <p:spPr bwMode="auto">
            <a:xfrm>
              <a:off x="5427963" y="3860682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2843449" y="3956644"/>
              <a:ext cx="253738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FACD944-34C2-800F-D927-40D4D6C56399}"/>
              </a:ext>
            </a:extLst>
          </p:cNvPr>
          <p:cNvSpPr/>
          <p:nvPr/>
        </p:nvSpPr>
        <p:spPr bwMode="auto">
          <a:xfrm>
            <a:off x="1231464" y="3340638"/>
            <a:ext cx="1932493" cy="186650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Enterprise Master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Translation Sheet</a:t>
            </a:r>
          </a:p>
        </p:txBody>
      </p:sp>
    </p:spTree>
    <p:extLst>
      <p:ext uri="{BB962C8B-B14F-4D97-AF65-F5344CB8AC3E}">
        <p14:creationId xmlns:p14="http://schemas.microsoft.com/office/powerpoint/2010/main" val="3338792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Further Learning and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9453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424-ADE2-E7E9-8B8F-EAD3730B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Document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10E57-07C9-5348-5843-91931DCAF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Building Multi-language Reports in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https://aka.ms/MultiLanguageReportGuidance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9279F-B5A0-FB66-6663-67F6690E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95" y="2141246"/>
            <a:ext cx="3608821" cy="46430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981617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08A6-8C86-20CC-0C1A-E1DB7D5F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Out Our New Hands-on Lab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0D01D-05B1-1A3C-8B58-4529429FF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55230"/>
          </a:xfrm>
        </p:spPr>
        <p:txBody>
          <a:bodyPr/>
          <a:lstStyle/>
          <a:p>
            <a:r>
              <a:rPr lang="en-US" b="1" dirty="0"/>
              <a:t>Hands-on Lab: Building Multi-language Reports for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https://aka.ms/MultiLanguageReportLab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b="1" dirty="0"/>
              <a:t>Sequence of lab exercises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1: Creating and Testing Metadata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2: Generating Machine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3: Creating and Testing Report Label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4: Creating a Workflow Process To Gather and Integrate Human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5: Implementing Data Translations using Field Parameters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6: Implementing Data Translations for a Calendar Table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581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7C04F-DFCB-7F35-3AC2-0092C0EF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Youtube</a:t>
            </a:r>
            <a:r>
              <a:rPr lang="en-US" dirty="0"/>
              <a:t> Video Playlist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5B3A3-822D-3D98-79D9-BD957A329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Building Multi-language Reports for Power BI in 2023</a:t>
            </a:r>
          </a:p>
          <a:p>
            <a:pPr lvl="1"/>
            <a:r>
              <a:rPr lang="en-US" dirty="0">
                <a:hlinkClick r:id="rId2"/>
              </a:rPr>
              <a:t>https://aka.ms/MultiLanguageReportVideos</a:t>
            </a:r>
            <a:r>
              <a:rPr lang="en-US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1AB6A-979A-521D-A117-67902DB3DCBF}"/>
              </a:ext>
            </a:extLst>
          </p:cNvPr>
          <p:cNvGrpSpPr/>
          <p:nvPr/>
        </p:nvGrpSpPr>
        <p:grpSpPr>
          <a:xfrm>
            <a:off x="659277" y="2515088"/>
            <a:ext cx="10931919" cy="2277856"/>
            <a:chOff x="1181791" y="2373574"/>
            <a:chExt cx="10931919" cy="22778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7E1498-7F6B-3920-893F-E2C48D817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1791" y="2373574"/>
              <a:ext cx="6202984" cy="22473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8655C9-3F82-E4D3-5F16-0CB0ACBBB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0" t="7024"/>
            <a:stretch/>
          </p:blipFill>
          <p:spPr>
            <a:xfrm>
              <a:off x="7392074" y="2940458"/>
              <a:ext cx="4721636" cy="1710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775186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Further Learning and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1326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757697"/>
            <a:ext cx="11053773" cy="313932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br>
              <a:rPr lang="en-US" sz="3600" dirty="0">
                <a:solidFill>
                  <a:srgbClr val="000000"/>
                </a:solidFill>
              </a:rPr>
            </a:b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Building Multi-language Reports for Power BI in 2023</a:t>
            </a:r>
            <a:br>
              <a:rPr lang="en-US" sz="3600" dirty="0">
                <a:solidFill>
                  <a:srgbClr val="000000"/>
                </a:solidFill>
              </a:rPr>
            </a:br>
            <a:br>
              <a:rPr lang="en-US" sz="3600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Thanks for Watching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50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92AD-7322-8BA0-AD19-46562F30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/>
              <a:t>Metadata Translations Loading </a:t>
            </a:r>
            <a:r>
              <a:rPr lang="en-US" dirty="0"/>
              <a:t>Behavior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2C8BB-A82E-E0CD-4142-3378026700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870838"/>
          </a:xfrm>
        </p:spPr>
        <p:txBody>
          <a:bodyPr/>
          <a:lstStyle/>
          <a:p>
            <a:r>
              <a:rPr lang="en-US" dirty="0"/>
              <a:t>Think about a scenario involving multiple locales for same secondary language</a:t>
            </a:r>
          </a:p>
          <a:p>
            <a:pPr lvl="1"/>
            <a:r>
              <a:rPr lang="en-US" dirty="0"/>
              <a:t>Dataset supports metadata translations for default of </a:t>
            </a:r>
            <a:r>
              <a:rPr lang="en-US" sz="1800" b="1" dirty="0" err="1">
                <a:solidFill>
                  <a:srgbClr val="920000"/>
                </a:solidFill>
              </a:rPr>
              <a:t>en</a:t>
            </a:r>
            <a:r>
              <a:rPr lang="en-US" sz="1800" b="1" dirty="0">
                <a:solidFill>
                  <a:srgbClr val="920000"/>
                </a:solidFill>
              </a:rPr>
              <a:t>-US</a:t>
            </a:r>
            <a:r>
              <a:rPr lang="en-US" dirty="0"/>
              <a:t> and secondary language of </a:t>
            </a:r>
            <a:r>
              <a:rPr lang="en-US" sz="1800" b="1" dirty="0" err="1">
                <a:solidFill>
                  <a:srgbClr val="920000"/>
                </a:solidFill>
              </a:rPr>
              <a:t>fr</a:t>
            </a:r>
            <a:r>
              <a:rPr lang="en-US" sz="1800" b="1" dirty="0">
                <a:solidFill>
                  <a:srgbClr val="920000"/>
                </a:solidFill>
              </a:rPr>
              <a:t>-FR</a:t>
            </a:r>
            <a:endParaRPr lang="en-US" dirty="0"/>
          </a:p>
          <a:p>
            <a:pPr lvl="1"/>
            <a:r>
              <a:rPr lang="en-US" dirty="0"/>
              <a:t>User opens report which loads with </a:t>
            </a:r>
            <a:r>
              <a:rPr lang="en-US" sz="1800" b="1" dirty="0" err="1">
                <a:solidFill>
                  <a:srgbClr val="920000"/>
                </a:solidFill>
              </a:rPr>
              <a:t>UserCulture</a:t>
            </a:r>
            <a:r>
              <a:rPr lang="en-US" dirty="0"/>
              <a:t> of </a:t>
            </a:r>
            <a:r>
              <a:rPr lang="en-US" sz="1800" b="1" dirty="0">
                <a:solidFill>
                  <a:srgbClr val="920000"/>
                </a:solidFill>
              </a:rPr>
              <a:t>fr-CA</a:t>
            </a:r>
            <a:r>
              <a:rPr lang="en-US" dirty="0"/>
              <a:t> </a:t>
            </a:r>
          </a:p>
          <a:p>
            <a:pPr lvl="1"/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QUESTION</a:t>
            </a:r>
            <a:r>
              <a:rPr lang="en-US" dirty="0"/>
              <a:t>: Should Power BI load translations for </a:t>
            </a:r>
            <a:r>
              <a:rPr lang="en-US" sz="1800" b="1" dirty="0">
                <a:solidFill>
                  <a:srgbClr val="920000"/>
                </a:solidFill>
              </a:rPr>
              <a:t>en-US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fr-FR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Power BI has had a problem with predictable metadata loading behavior</a:t>
            </a:r>
          </a:p>
          <a:p>
            <a:pPr lvl="1"/>
            <a:r>
              <a:rPr lang="en-US" dirty="0"/>
              <a:t>Translation loading behavior for measures has been different than for tables and columns</a:t>
            </a:r>
          </a:p>
          <a:p>
            <a:pPr lvl="1"/>
            <a:endParaRPr lang="en-US" dirty="0"/>
          </a:p>
          <a:p>
            <a:r>
              <a:rPr lang="en-US" dirty="0"/>
              <a:t>Moving forward, measure loading behavior will be modified to match tables &amp; columns</a:t>
            </a:r>
          </a:p>
          <a:p>
            <a:pPr lvl="1"/>
            <a:r>
              <a:rPr lang="en-US" dirty="0"/>
              <a:t>Power BI will load metadata translations only when there’s exact match for </a:t>
            </a:r>
            <a:r>
              <a:rPr lang="en-US" sz="1800" b="1" dirty="0">
                <a:solidFill>
                  <a:srgbClr val="920000"/>
                </a:solidFill>
              </a:rPr>
              <a:t>language </a:t>
            </a:r>
            <a:r>
              <a:rPr lang="en-US" sz="1600" b="1" dirty="0"/>
              <a:t>AND</a:t>
            </a:r>
            <a:r>
              <a:rPr lang="en-US" sz="1800" b="1" dirty="0">
                <a:solidFill>
                  <a:srgbClr val="920000"/>
                </a:solidFill>
              </a:rPr>
              <a:t> locale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You must supply metadata translations separately for </a:t>
            </a:r>
            <a:r>
              <a:rPr lang="en-US" sz="1800" b="1" dirty="0">
                <a:solidFill>
                  <a:srgbClr val="920000"/>
                </a:solidFill>
              </a:rPr>
              <a:t>fr-FR, fr-BE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fr-CA </a:t>
            </a:r>
            <a:r>
              <a:rPr lang="en-US" dirty="0"/>
              <a:t>to support all locales</a:t>
            </a:r>
          </a:p>
          <a:p>
            <a:pPr lvl="1"/>
            <a:endParaRPr lang="en-US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2C6C619C-1B38-ABDD-7CC6-9A8EA3BF78B8}"/>
              </a:ext>
            </a:extLst>
          </p:cNvPr>
          <p:cNvSpPr/>
          <p:nvPr/>
        </p:nvSpPr>
        <p:spPr bwMode="auto">
          <a:xfrm flipH="1">
            <a:off x="3066094" y="3208583"/>
            <a:ext cx="3465476" cy="467796"/>
          </a:xfrm>
          <a:prstGeom prst="leftArrow">
            <a:avLst>
              <a:gd name="adj1" fmla="val 70370"/>
              <a:gd name="adj2" fmla="val 11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Which Translations Should be Loaded?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841DB5-D71F-0B03-BED7-279489759160}"/>
              </a:ext>
            </a:extLst>
          </p:cNvPr>
          <p:cNvGrpSpPr/>
          <p:nvPr/>
        </p:nvGrpSpPr>
        <p:grpSpPr>
          <a:xfrm>
            <a:off x="6596705" y="2946487"/>
            <a:ext cx="1403208" cy="972332"/>
            <a:chOff x="6693389" y="2524931"/>
            <a:chExt cx="1403208" cy="9723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F42C784-4AF3-3A24-FEA1-8FBE34DCD97B}"/>
                </a:ext>
              </a:extLst>
            </p:cNvPr>
            <p:cNvSpPr/>
            <p:nvPr/>
          </p:nvSpPr>
          <p:spPr>
            <a:xfrm>
              <a:off x="6693389" y="2524931"/>
              <a:ext cx="1403208" cy="9723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Dataset</a:t>
              </a:r>
              <a:endParaRPr lang="en-US" sz="1100" i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CC4DF5-B1FB-6424-163D-8843B35FBBA3}"/>
                </a:ext>
              </a:extLst>
            </p:cNvPr>
            <p:cNvSpPr/>
            <p:nvPr/>
          </p:nvSpPr>
          <p:spPr bwMode="auto">
            <a:xfrm>
              <a:off x="6770559" y="2813388"/>
              <a:ext cx="1234598" cy="5740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</a:pPr>
              <a:r>
                <a: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Translations:</a:t>
              </a:r>
            </a:p>
            <a:p>
              <a:pPr marL="171450" indent="-1714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000" b="1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en-US</a:t>
              </a:r>
            </a:p>
            <a:p>
              <a:pPr marL="171450" indent="-1714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000" b="1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fr-FR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0CD17D5-A12D-CAD1-1BF2-2A31422AAA77}"/>
              </a:ext>
            </a:extLst>
          </p:cNvPr>
          <p:cNvGrpSpPr/>
          <p:nvPr/>
        </p:nvGrpSpPr>
        <p:grpSpPr>
          <a:xfrm>
            <a:off x="1360904" y="3050585"/>
            <a:ext cx="1625678" cy="783793"/>
            <a:chOff x="1375939" y="3040062"/>
            <a:chExt cx="1625678" cy="7837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F69E0C-B310-9811-5395-FE6F0C984104}"/>
                </a:ext>
              </a:extLst>
            </p:cNvPr>
            <p:cNvSpPr/>
            <p:nvPr/>
          </p:nvSpPr>
          <p:spPr>
            <a:xfrm>
              <a:off x="1375939" y="3040062"/>
              <a:ext cx="1625678" cy="7837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Ins="182880" rtlCol="0" anchor="t"/>
            <a:lstStyle/>
            <a:p>
              <a:pPr algn="ctr">
                <a:spcAft>
                  <a:spcPts val="200"/>
                </a:spcAft>
              </a:pPr>
              <a:r>
                <a:rPr lang="en-US" sz="1200" b="1" dirty="0">
                  <a:solidFill>
                    <a:schemeClr val="tx1"/>
                  </a:solidFill>
                </a:rPr>
                <a:t>Browser</a:t>
              </a:r>
            </a:p>
            <a:p>
              <a:pPr algn="r"/>
              <a:r>
                <a:rPr lang="en-US" sz="1200" i="1" dirty="0">
                  <a:solidFill>
                    <a:schemeClr val="tx1"/>
                  </a:solidFill>
                </a:rPr>
                <a:t>Language</a:t>
              </a:r>
              <a:r>
                <a:rPr lang="en-US" sz="1200" b="1" i="1" dirty="0">
                  <a:solidFill>
                    <a:schemeClr val="tx1"/>
                  </a:solidFill>
                </a:rPr>
                <a:t>: fr</a:t>
              </a:r>
            </a:p>
            <a:p>
              <a:pPr algn="r"/>
              <a:r>
                <a:rPr lang="en-US" sz="1200" i="1" dirty="0">
                  <a:solidFill>
                    <a:schemeClr val="tx1"/>
                  </a:solidFill>
                </a:rPr>
                <a:t>Locale</a:t>
              </a:r>
              <a:r>
                <a:rPr lang="en-US" sz="1200" b="1" i="1" dirty="0">
                  <a:solidFill>
                    <a:schemeClr val="tx1"/>
                  </a:solidFill>
                </a:rPr>
                <a:t>: CA</a:t>
              </a:r>
              <a:endParaRPr lang="en-US" sz="1100" i="1" dirty="0">
                <a:solidFill>
                  <a:schemeClr val="tx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800AA875-FDCF-918A-3A99-C038C474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6685" y="3283021"/>
              <a:ext cx="451919" cy="451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3564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Dynamic Translations with USERCULTURE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Basic pattern for DAX expression to implement translations dynamically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with language identifier to dynamically return correct translation</a:t>
            </a:r>
          </a:p>
          <a:p>
            <a:pPr lvl="1"/>
            <a:r>
              <a:rPr lang="en-US" dirty="0"/>
              <a:t>Multiple locale identifiers for same language (</a:t>
            </a:r>
            <a:r>
              <a:rPr lang="en-US" sz="1600" b="1" dirty="0">
                <a:solidFill>
                  <a:srgbClr val="920000"/>
                </a:solidFill>
              </a:rPr>
              <a:t>fr-FR</a:t>
            </a:r>
            <a:r>
              <a:rPr lang="en-US" dirty="0"/>
              <a:t>, </a:t>
            </a:r>
            <a:r>
              <a:rPr lang="en-US" sz="1600" b="1" dirty="0">
                <a:solidFill>
                  <a:srgbClr val="920000"/>
                </a:solidFill>
              </a:rPr>
              <a:t>fr-BE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fr-CA</a:t>
            </a:r>
            <a:r>
              <a:rPr lang="en-US" dirty="0"/>
              <a:t>) should be split out separately</a:t>
            </a:r>
          </a:p>
          <a:p>
            <a:pPr lvl="1"/>
            <a:r>
              <a:rPr lang="en-US" dirty="0"/>
              <a:t>Pattern falls back on the default language (</a:t>
            </a:r>
            <a:r>
              <a:rPr lang="en-US" sz="1600" b="1" dirty="0" err="1">
                <a:solidFill>
                  <a:srgbClr val="920000"/>
                </a:solidFill>
              </a:rPr>
              <a:t>en</a:t>
            </a:r>
            <a:r>
              <a:rPr lang="en-US" sz="1600" b="1" dirty="0">
                <a:solidFill>
                  <a:srgbClr val="920000"/>
                </a:solidFill>
              </a:rPr>
              <a:t>-US</a:t>
            </a:r>
            <a:r>
              <a:rPr lang="en-US" dirty="0"/>
              <a:t>) when there is no match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F7BFC-FBBB-569D-D62F-BFFE20AA7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81" y="2969883"/>
            <a:ext cx="4267200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522918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559C5C75-1E12-3CA5-60FF-D7094AD0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Multi-language Report Live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826A2-56A7-CA1C-5B44-AD03CFB67554}"/>
              </a:ext>
            </a:extLst>
          </p:cNvPr>
          <p:cNvSpPr>
            <a:spLocks noGrp="1" noChangeAspect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https://multilanguagereportdemo.azurewebsites.net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E79CE-9A5A-C576-585B-953753DA1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34139-39FF-9A80-4D13-5059A17F8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C19225-D56D-31C1-DA9E-FA61DFDB7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77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0204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B-A0A5-06DD-DA5F-3BFC78B4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Language and Locale of Current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5B920-2EC4-DDEE-85D0-CA820B316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23521"/>
          </a:xfrm>
        </p:spPr>
        <p:txBody>
          <a:bodyPr/>
          <a:lstStyle/>
          <a:p>
            <a:r>
              <a:rPr lang="en-US" dirty="0"/>
              <a:t>Live demo and lab exercises display result of </a:t>
            </a:r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to user in top banner</a:t>
            </a:r>
          </a:p>
          <a:p>
            <a:pPr lvl="1"/>
            <a:r>
              <a:rPr lang="en-US" dirty="0"/>
              <a:t>Included for content creators learning how build multi-language reports</a:t>
            </a:r>
          </a:p>
          <a:p>
            <a:pPr lvl="1"/>
            <a:r>
              <a:rPr lang="en-US" dirty="0"/>
              <a:t>Not something you would likely do in real production application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59452-EB03-1ADB-C11D-28FE9E46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80" b="15270"/>
          <a:stretch/>
        </p:blipFill>
        <p:spPr>
          <a:xfrm>
            <a:off x="1234866" y="2493139"/>
            <a:ext cx="8953081" cy="4364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20ABA-EA97-E268-6868-965001C47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62" t="1768" r="2101" b="94261"/>
          <a:stretch/>
        </p:blipFill>
        <p:spPr>
          <a:xfrm>
            <a:off x="10429106" y="2314688"/>
            <a:ext cx="1386255" cy="77372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D2A47DA-CC24-F27B-665C-12EA1C404E52}"/>
              </a:ext>
            </a:extLst>
          </p:cNvPr>
          <p:cNvSpPr/>
          <p:nvPr/>
        </p:nvSpPr>
        <p:spPr bwMode="auto">
          <a:xfrm>
            <a:off x="8843731" y="2555567"/>
            <a:ext cx="763675" cy="245533"/>
          </a:xfrm>
          <a:prstGeom prst="rightArrow">
            <a:avLst>
              <a:gd name="adj1" fmla="val 67822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864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ef38329b-e139-4eb4-9d7a-1b84c79a6610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22629</TotalTime>
  <Words>2955</Words>
  <Application>Microsoft Office PowerPoint</Application>
  <PresentationFormat>Custom</PresentationFormat>
  <Paragraphs>526</Paragraphs>
  <Slides>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Arial</vt:lpstr>
      <vt:lpstr>Arial Black</vt:lpstr>
      <vt:lpstr>Calibri</vt:lpstr>
      <vt:lpstr>Lucida Console</vt:lpstr>
      <vt:lpstr>OCR A Extended</vt:lpstr>
      <vt:lpstr>Segoe UI</vt:lpstr>
      <vt:lpstr>Segoe UI Light</vt:lpstr>
      <vt:lpstr>Segoe UI Semibold</vt:lpstr>
      <vt:lpstr>Wingdings</vt:lpstr>
      <vt:lpstr>Dynamics 365</vt:lpstr>
      <vt:lpstr>Presentation for Partner Voice – April 12, 2023 Building Multi-language Reports for Power BI in 2023</vt:lpstr>
      <vt:lpstr>Agenda</vt:lpstr>
      <vt:lpstr>Building Multi-language Reports in Power BI</vt:lpstr>
      <vt:lpstr>Power BI Support for Metadata Translations</vt:lpstr>
      <vt:lpstr>Power BI Reports Load with Language and Locale of User</vt:lpstr>
      <vt:lpstr>Understanding Metadata Translations Loading Behavior</vt:lpstr>
      <vt:lpstr>Implementing Dynamic Translations with USERCULTURE</vt:lpstr>
      <vt:lpstr>Multi-language Report Live Demo</vt:lpstr>
      <vt:lpstr>Determining the Language and Locale of Current User</vt:lpstr>
      <vt:lpstr>Formatting Dates and Numbers with Current User Locale</vt:lpstr>
      <vt:lpstr>Understanding the Three Types of Translations</vt:lpstr>
      <vt:lpstr>Metadata Translations for Columns and Measure Names</vt:lpstr>
      <vt:lpstr>Report Label Translations</vt:lpstr>
      <vt:lpstr>Data Translations</vt:lpstr>
      <vt:lpstr>Packaging Dataset and Report in PBIX Project Files</vt:lpstr>
      <vt:lpstr>Agenda</vt:lpstr>
      <vt:lpstr>Working with Metadata Translations</vt:lpstr>
      <vt:lpstr>Translations Builder 2.x</vt:lpstr>
      <vt:lpstr>Working in the Translation Grid</vt:lpstr>
      <vt:lpstr>Launching Translations Builder</vt:lpstr>
      <vt:lpstr>Loading the Data Model from PBIX Project</vt:lpstr>
      <vt:lpstr>Understanding How Metadata Translations Are Identified</vt:lpstr>
      <vt:lpstr>Adding Languages</vt:lpstr>
      <vt:lpstr>Adding and Editing Translations by Hand</vt:lpstr>
      <vt:lpstr>Testing Metadata Translations in Power BI Service</vt:lpstr>
      <vt:lpstr>Testing with the language Parameter</vt:lpstr>
      <vt:lpstr>Helpful Tip: Add Browser Bookmarks For Testing</vt:lpstr>
      <vt:lpstr>Agenda</vt:lpstr>
      <vt:lpstr>Generating Machine Translations</vt:lpstr>
      <vt:lpstr>Configuring Support for Azure Translator Service</vt:lpstr>
      <vt:lpstr>Commands to Generate Machine Translations</vt:lpstr>
      <vt:lpstr>Agenda</vt:lpstr>
      <vt:lpstr>Implementing Report Label Translations</vt:lpstr>
      <vt:lpstr>Translations Builder uses Localized Labels Table Strategy</vt:lpstr>
      <vt:lpstr>Creating the Localized Labels Table</vt:lpstr>
      <vt:lpstr>Adding Report Labels to the Localized Labels Table</vt:lpstr>
      <vt:lpstr>Report Label Translation Editing Experience</vt:lpstr>
      <vt:lpstr>Generating the Translated Localized Labels Table</vt:lpstr>
      <vt:lpstr>Inspecting Measures in Translated Localized Labels Table</vt:lpstr>
      <vt:lpstr>Surfacing Report Labels on a Report Page</vt:lpstr>
      <vt:lpstr>Using Shapes to Surface Report Labels</vt:lpstr>
      <vt:lpstr>Localizing the Page Navigation Menu</vt:lpstr>
      <vt:lpstr>Configuring Buttons with Localized Report Labels</vt:lpstr>
      <vt:lpstr>Agenda</vt:lpstr>
      <vt:lpstr>Using Translation Sheets to Integrate Human Translations</vt:lpstr>
      <vt:lpstr>Export and Import Commands</vt:lpstr>
      <vt:lpstr>Configuring Target Folders for Outbox and Inbox</vt:lpstr>
      <vt:lpstr>Exporting a Translation Sheet for a Single Language</vt:lpstr>
      <vt:lpstr>Exporting Translation Sheets for All Languages at Once</vt:lpstr>
      <vt:lpstr>Exporting a Master Translation Sheet</vt:lpstr>
      <vt:lpstr>Importing Translations Sheets</vt:lpstr>
      <vt:lpstr>Enterprise Level Management of Translations</vt:lpstr>
      <vt:lpstr>Enterprise Level Management</vt:lpstr>
      <vt:lpstr>Agenda</vt:lpstr>
      <vt:lpstr>Guidance Document</vt:lpstr>
      <vt:lpstr>Try Out Our New Hands-on Lab Exercises</vt:lpstr>
      <vt:lpstr>Youtube Video Playlist</vt:lpstr>
      <vt:lpstr>Summary</vt:lpstr>
      <vt:lpstr>  Building Multi-language Reports for Power BI in 2023  Thanks for Watching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282</cp:revision>
  <cp:lastPrinted>2019-05-02T20:11:39Z</cp:lastPrinted>
  <dcterms:created xsi:type="dcterms:W3CDTF">2018-09-21T01:16:59Z</dcterms:created>
  <dcterms:modified xsi:type="dcterms:W3CDTF">2023-04-12T14:57:16Z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